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407" r:id="rId2"/>
    <p:sldId id="395" r:id="rId3"/>
    <p:sldId id="409" r:id="rId4"/>
    <p:sldId id="410" r:id="rId5"/>
    <p:sldId id="411" r:id="rId6"/>
    <p:sldId id="416" r:id="rId7"/>
    <p:sldId id="415" r:id="rId8"/>
    <p:sldId id="417" r:id="rId9"/>
    <p:sldId id="418" r:id="rId10"/>
    <p:sldId id="414" r:id="rId11"/>
    <p:sldId id="419" r:id="rId12"/>
    <p:sldId id="421" r:id="rId13"/>
    <p:sldId id="423" r:id="rId14"/>
    <p:sldId id="424" r:id="rId15"/>
    <p:sldId id="408" r:id="rId16"/>
    <p:sldId id="325" r:id="rId17"/>
    <p:sldId id="328" r:id="rId18"/>
    <p:sldId id="329" r:id="rId19"/>
    <p:sldId id="332" r:id="rId20"/>
    <p:sldId id="333" r:id="rId21"/>
    <p:sldId id="334" r:id="rId22"/>
    <p:sldId id="335" r:id="rId23"/>
    <p:sldId id="336" r:id="rId24"/>
    <p:sldId id="355" r:id="rId25"/>
    <p:sldId id="354" r:id="rId26"/>
    <p:sldId id="337" r:id="rId27"/>
    <p:sldId id="356" r:id="rId28"/>
    <p:sldId id="338" r:id="rId29"/>
    <p:sldId id="341" r:id="rId30"/>
    <p:sldId id="340" r:id="rId31"/>
    <p:sldId id="343" r:id="rId32"/>
    <p:sldId id="342" r:id="rId33"/>
    <p:sldId id="344" r:id="rId34"/>
    <p:sldId id="311" r:id="rId35"/>
    <p:sldId id="317" r:id="rId36"/>
    <p:sldId id="316" r:id="rId37"/>
    <p:sldId id="313" r:id="rId38"/>
    <p:sldId id="318" r:id="rId39"/>
    <p:sldId id="319" r:id="rId40"/>
    <p:sldId id="312" r:id="rId41"/>
    <p:sldId id="322" r:id="rId42"/>
    <p:sldId id="320" r:id="rId43"/>
    <p:sldId id="323" r:id="rId44"/>
    <p:sldId id="321" r:id="rId45"/>
    <p:sldId id="327" r:id="rId46"/>
    <p:sldId id="324" r:id="rId47"/>
    <p:sldId id="347" r:id="rId48"/>
    <p:sldId id="346" r:id="rId49"/>
    <p:sldId id="345" r:id="rId50"/>
    <p:sldId id="353" r:id="rId51"/>
    <p:sldId id="357" r:id="rId52"/>
    <p:sldId id="348" r:id="rId53"/>
    <p:sldId id="349" r:id="rId54"/>
    <p:sldId id="351" r:id="rId55"/>
    <p:sldId id="350" r:id="rId56"/>
    <p:sldId id="352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3"/>
    <p:restoredTop sz="94648"/>
  </p:normalViewPr>
  <p:slideViewPr>
    <p:cSldViewPr snapToGrid="0" snapToObjects="1">
      <p:cViewPr varScale="1">
        <p:scale>
          <a:sx n="159" d="100"/>
          <a:sy n="159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08756-1BA5-5D43-90E0-7F6411DDBEEE}" type="datetimeFigureOut">
              <a:rPr kumimoji="1" lang="ko-Kore-KR" altLang="en-US" smtClean="0"/>
              <a:t>2020. 4. 23.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03290-D4B6-7B48-9C0A-7D206D68A2E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9285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0345-71D5-B042-85DF-3CEBD824C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B492E4-4CBD-B844-A005-283E8AA36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76C16B-E04C-704C-B5EB-CB901849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4C2CF4-D4E0-5149-BEC6-56E582BD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3F6E6-1788-4840-8995-A9E655DF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BA1734-5CD2-5243-8A26-581D03B4F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0" y="5735637"/>
            <a:ext cx="1387884" cy="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212EC-634D-4C46-8DCD-982379C1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32F570-9721-0B46-977A-D685BFC7E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9DAB2-F023-7B4D-91FC-43E1B3A17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5FED7C-5C44-F248-B0ED-B72F8287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56373-6EA0-F44B-B576-69FCEA1E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18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ACB51BA-B849-9E4E-9D86-B03627D2D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ED78A-EE29-5242-88CD-FD5F5315E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AB954-363B-604D-8B56-B1955B2EB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DFDD6E-3906-7F40-ABCA-10A77FE8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730BA-B309-024A-8439-A9182A6E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76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1A2E2-6BDE-6E4C-A8A3-A8A7C6E8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7BE575-10C8-2A49-A2B2-B9C1A1E76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3F384-695E-9448-B12D-2B1EB1BF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923A8-F5CB-3740-AF36-3957901E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EBFC3-7F3D-4F4F-8EAB-235F9910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4C5A0DCA-541A-794D-AA4C-7CAD4F9CC82F}"/>
              </a:ext>
            </a:extLst>
          </p:cNvPr>
          <p:cNvCxnSpPr/>
          <p:nvPr userDrawn="1"/>
        </p:nvCxnSpPr>
        <p:spPr>
          <a:xfrm>
            <a:off x="285008" y="1116281"/>
            <a:ext cx="115903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24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C83CC-97C2-4248-BD41-246C6733E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5B1F3-1422-E64C-8AC3-6F91F4FB8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87B0E-EEAA-F743-9C6B-35B8E0C8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0DE53-065F-0347-A32F-F9C57FAE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E8DA3-3A68-5040-B4BA-BEC5E9D4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9590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2B911-ED24-B540-A602-1B6A261D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5CFFC-F431-C44B-923A-9FC54AB86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F308E-525F-FB4E-8010-4BF9EE987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C200E7-D754-5349-997C-31B574DA2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D3134-4678-C446-84D3-CC4EF752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7FFB6C-8BF2-6147-BE78-126523429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452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9E8C0-E175-3444-811C-5116F92E6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E161C-6290-3346-BA85-1F73BD1BA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ECC57-330B-9A45-AD83-DE05EC3C7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BF6B7A-4774-CC45-A6FE-19FE915EA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0E44EC-AE8B-DF42-819D-3881112E7D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285F96-1766-E644-8407-F18E5714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344114-AAB1-B94B-B51B-21E532AC0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A54F9C-AE50-8F42-8771-1E60EB6F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943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3CF638-3104-3F4A-BF71-2A2C41BB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512BA91-800B-E349-8732-0D5BAC4E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5513F2-DEA0-9141-B7BA-EB7067E1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C2A60-84A4-7747-93CD-065F27C11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332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824390-8057-184D-AD14-57B97035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0612B7-1FB1-2B41-8404-89664451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29D1AF-F022-1D4B-BFFB-C71B31DB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587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039F4-143F-DB4F-BD0A-AEC18F135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762251-072B-1B47-B3AF-AF08A2DB7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C100-0A98-EE49-933B-A7CE134A4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6A3CAE-6866-2045-ABFE-09659379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C14AF0-86A8-C242-867F-41B9C59C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526AD-7BFB-CB4B-A00D-EE0BA948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691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0DD1E-777C-E944-975A-2C65A294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8FFD56-C9D9-2641-AC63-384299931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ABA671-01DD-EF41-B5D7-F04AAD6B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A6250-7760-734A-9007-E0313563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FCA50-5660-5A41-9F89-9DF0CB01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2B56F0-764F-5F43-B935-F218C6AA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839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B9C971-2DCD-494F-9C65-FD983A09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72CE92-A16C-1940-B3D4-7881EBF0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516F14-B32A-8E41-8F8D-7458F6DA9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598EB-6339-B84D-ADF3-BF64A88E163B}" type="datetimeFigureOut">
              <a:rPr kumimoji="1" lang="ko-KR" altLang="en-US" smtClean="0"/>
              <a:t>2020. 4. 23.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B843CD-66B1-A645-A366-4E70041EA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7B15A-DDB5-0A4A-92D2-89FC1AAFC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BFB16-3EEA-1044-8CC3-A1363F1599C8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A44DFD-0D33-C347-BC13-282187574F8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68000" y="5735637"/>
            <a:ext cx="1387884" cy="9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7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unch.co.kr/@kakao-it/7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77691-F958-B449-90E8-3CD44DA2A7A2}"/>
              </a:ext>
            </a:extLst>
          </p:cNvPr>
          <p:cNvSpPr txBox="1"/>
          <p:nvPr/>
        </p:nvSpPr>
        <p:spPr>
          <a:xfrm>
            <a:off x="3423633" y="3075057"/>
            <a:ext cx="5344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dirty="0"/>
              <a:t>추천 시스템 모형 평가</a:t>
            </a:r>
            <a:endParaRPr kumimoji="1" lang="en-US" altLang="ko-KR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DD839-78F3-CB4D-8997-EBAFBED477E3}"/>
              </a:ext>
            </a:extLst>
          </p:cNvPr>
          <p:cNvSpPr txBox="1"/>
          <p:nvPr/>
        </p:nvSpPr>
        <p:spPr>
          <a:xfrm>
            <a:off x="4441371" y="10806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4566AA-7E4B-8946-8E58-92DEF686590F}"/>
              </a:ext>
            </a:extLst>
          </p:cNvPr>
          <p:cNvSpPr/>
          <p:nvPr/>
        </p:nvSpPr>
        <p:spPr>
          <a:xfrm>
            <a:off x="142504" y="712519"/>
            <a:ext cx="11827823" cy="700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249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200" dirty="0"/>
              <a:t>Online </a:t>
            </a:r>
            <a:r>
              <a:rPr lang="ko-KR" altLang="en-US" sz="3200" dirty="0"/>
              <a:t>평가 방식 예</a:t>
            </a:r>
            <a:r>
              <a:rPr lang="en-US" altLang="ko-KR" sz="3200" dirty="0"/>
              <a:t>)</a:t>
            </a:r>
            <a:endParaRPr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1D10D-4FFA-8A42-9937-E0BEBBE17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8268"/>
            <a:ext cx="4652613" cy="3577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44B0370-DB85-A549-BDD5-FD3AC3F54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8267"/>
            <a:ext cx="4126322" cy="3577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B77767-1638-774A-B8D9-2539945FE90A}"/>
              </a:ext>
            </a:extLst>
          </p:cNvPr>
          <p:cNvSpPr/>
          <p:nvPr/>
        </p:nvSpPr>
        <p:spPr>
          <a:xfrm>
            <a:off x="838200" y="1473723"/>
            <a:ext cx="4033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 err="1"/>
              <a:t>Youtube</a:t>
            </a:r>
            <a:r>
              <a:rPr lang="en-US" altLang="ko-KR" dirty="0"/>
              <a:t> Recommendation System</a:t>
            </a:r>
            <a:endParaRPr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0465EC-B978-1F40-90BD-560EA1FCFAC7}"/>
              </a:ext>
            </a:extLst>
          </p:cNvPr>
          <p:cNvSpPr/>
          <p:nvPr/>
        </p:nvSpPr>
        <p:spPr>
          <a:xfrm>
            <a:off x="5944985" y="1473723"/>
            <a:ext cx="381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 err="1"/>
              <a:t>Kakao</a:t>
            </a:r>
            <a:r>
              <a:rPr lang="ko-KR" altLang="en-US" dirty="0"/>
              <a:t> </a:t>
            </a:r>
            <a:r>
              <a:rPr lang="en-US" altLang="ko-KR" dirty="0"/>
              <a:t>Recommendation System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ABEBF-50B9-A241-AF4E-A469BA41D811}"/>
              </a:ext>
            </a:extLst>
          </p:cNvPr>
          <p:cNvSpPr txBox="1"/>
          <p:nvPr/>
        </p:nvSpPr>
        <p:spPr>
          <a:xfrm>
            <a:off x="6226233" y="5785658"/>
            <a:ext cx="373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카카오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추천시스템</a:t>
            </a:r>
            <a:r>
              <a:rPr kumimoji="1" lang="ko-KR" altLang="en-US" dirty="0"/>
              <a:t> 관련 글</a:t>
            </a:r>
            <a:endParaRPr kumimoji="1" lang="en-US" altLang="ko-KR" dirty="0"/>
          </a:p>
          <a:p>
            <a:r>
              <a:rPr lang="en" altLang="ko-Kore-KR" dirty="0">
                <a:hlinkClick r:id="rId4"/>
              </a:rPr>
              <a:t>https://brunch.co.kr/@kakao-it/72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15201-F7A7-9D43-A51B-403B6D5D4B45}"/>
              </a:ext>
            </a:extLst>
          </p:cNvPr>
          <p:cNvSpPr txBox="1"/>
          <p:nvPr/>
        </p:nvSpPr>
        <p:spPr>
          <a:xfrm>
            <a:off x="727816" y="5811367"/>
            <a:ext cx="425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Youtube</a:t>
            </a:r>
            <a:r>
              <a:rPr kumimoji="1" lang="ko-KR" altLang="en-US" dirty="0"/>
              <a:t> </a:t>
            </a:r>
            <a:r>
              <a:rPr kumimoji="1" lang="en-US" altLang="ko-KR" dirty="0"/>
              <a:t>Recommendation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paper, 2010</a:t>
            </a:r>
          </a:p>
        </p:txBody>
      </p:sp>
    </p:spTree>
    <p:extLst>
      <p:ext uri="{BB962C8B-B14F-4D97-AF65-F5344CB8AC3E}">
        <p14:creationId xmlns:p14="http://schemas.microsoft.com/office/powerpoint/2010/main" val="293792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200" dirty="0"/>
              <a:t>Online</a:t>
            </a:r>
            <a:r>
              <a:rPr lang="ko-KR" altLang="en-US" sz="3200" dirty="0"/>
              <a:t> 평가의 최적화 문제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Multi Armed Bandit</a:t>
            </a:r>
            <a:endParaRPr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3D057-F3B5-134B-B010-293891763504}"/>
              </a:ext>
            </a:extLst>
          </p:cNvPr>
          <p:cNvSpPr txBox="1"/>
          <p:nvPr/>
        </p:nvSpPr>
        <p:spPr>
          <a:xfrm>
            <a:off x="516733" y="1799871"/>
            <a:ext cx="81051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아래와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모형 </a:t>
            </a:r>
            <a:r>
              <a:rPr kumimoji="1" lang="en-US" altLang="ko-KR" dirty="0"/>
              <a:t>TOP-K, Item-based</a:t>
            </a:r>
            <a:r>
              <a:rPr kumimoji="1" lang="ko-KR" altLang="en-US" dirty="0"/>
              <a:t> </a:t>
            </a:r>
            <a:r>
              <a:rPr kumimoji="1" lang="en-US" altLang="ko-KR" dirty="0"/>
              <a:t>CF, BPR </a:t>
            </a:r>
            <a:r>
              <a:rPr kumimoji="1" lang="ko-KR" altLang="en-US" dirty="0"/>
              <a:t>알고리즘을 바탕으로 </a:t>
            </a:r>
            <a:endParaRPr kumimoji="1" lang="en-US" altLang="ko-KR" dirty="0"/>
          </a:p>
          <a:p>
            <a:r>
              <a:rPr kumimoji="1" lang="ko-KR" altLang="en-US" dirty="0"/>
              <a:t>구성한 추천 엔진이 있다고 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매출을 최대화하기 위해서는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모형 중</a:t>
            </a:r>
            <a:endParaRPr kumimoji="1" lang="en-US" altLang="ko-KR" dirty="0"/>
          </a:p>
          <a:p>
            <a:r>
              <a:rPr kumimoji="1" lang="en-US" altLang="ko-KR" dirty="0"/>
              <a:t>CTR(Click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Through</a:t>
            </a:r>
            <a:r>
              <a:rPr kumimoji="1" lang="ko-KR" altLang="en-US" dirty="0"/>
              <a:t> </a:t>
            </a:r>
            <a:r>
              <a:rPr kumimoji="1" lang="en-US" altLang="ko-KR" dirty="0"/>
              <a:t>Rate)</a:t>
            </a:r>
            <a:r>
              <a:rPr kumimoji="1" lang="ko-KR" altLang="en-US" dirty="0"/>
              <a:t>가 가장 높은 모형을 찾아야 함</a:t>
            </a:r>
            <a:endParaRPr kumimoji="1" lang="en-US" altLang="ko-KR" dirty="0"/>
          </a:p>
          <a:p>
            <a:r>
              <a:rPr kumimoji="1" lang="ko-KR" altLang="en-US" dirty="0"/>
              <a:t>하지만 우리는 각 모형의 </a:t>
            </a:r>
            <a:r>
              <a:rPr kumimoji="1" lang="en-US" altLang="ko-KR" dirty="0"/>
              <a:t>CTR</a:t>
            </a:r>
            <a:r>
              <a:rPr kumimoji="1" lang="ko-KR" altLang="en-US" dirty="0"/>
              <a:t>을 모르고 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우리는 어떻게 해야 할까</a:t>
            </a:r>
            <a:r>
              <a:rPr kumimoji="1"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B81BF-F7B7-4D48-89C0-4479E5086CB5}"/>
              </a:ext>
            </a:extLst>
          </p:cNvPr>
          <p:cNvSpPr txBox="1"/>
          <p:nvPr/>
        </p:nvSpPr>
        <p:spPr>
          <a:xfrm>
            <a:off x="243325" y="12680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문제</a:t>
            </a:r>
            <a:r>
              <a:rPr kumimoji="1" lang="ko-KR" altLang="en-US" b="1" dirty="0"/>
              <a:t> 상황</a:t>
            </a:r>
            <a:endParaRPr kumimoji="1" lang="ko-Kore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49DF4-8451-694A-A99E-B7D2804B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52" y="3710302"/>
            <a:ext cx="1077209" cy="10772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F21BB4-E5EB-0743-B65B-89A276FB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68" y="3720265"/>
            <a:ext cx="1077209" cy="1077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439F5B-2718-664A-809A-C6F84AF8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02" y="3666405"/>
            <a:ext cx="1184931" cy="11849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90133C-3A07-2B40-8298-14A72CBEC33F}"/>
              </a:ext>
            </a:extLst>
          </p:cNvPr>
          <p:cNvSpPr txBox="1"/>
          <p:nvPr/>
        </p:nvSpPr>
        <p:spPr>
          <a:xfrm>
            <a:off x="1535008" y="3172655"/>
            <a:ext cx="7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Top-K</a:t>
            </a:r>
            <a:endParaRPr kumimoji="1" lang="ko-Kore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328A6-AF76-1948-BC68-489F7E2F95A4}"/>
              </a:ext>
            </a:extLst>
          </p:cNvPr>
          <p:cNvSpPr txBox="1"/>
          <p:nvPr/>
        </p:nvSpPr>
        <p:spPr>
          <a:xfrm>
            <a:off x="2560274" y="3174522"/>
            <a:ext cx="17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Item-based CF</a:t>
            </a:r>
            <a:endParaRPr kumimoji="1" lang="ko-Kore-KR" altLang="en-US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E804E-1CC6-F64B-85A7-03C4DD3D5F50}"/>
              </a:ext>
            </a:extLst>
          </p:cNvPr>
          <p:cNvSpPr txBox="1"/>
          <p:nvPr/>
        </p:nvSpPr>
        <p:spPr>
          <a:xfrm>
            <a:off x="4780653" y="317265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u="sng" dirty="0"/>
              <a:t>BPR</a:t>
            </a:r>
            <a:endParaRPr kumimoji="1" lang="ko-Kore-KR" altLang="en-US" sz="12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E392C7-16C6-4044-B0E5-CC47DA3A2524}"/>
              </a:ext>
            </a:extLst>
          </p:cNvPr>
          <p:cNvSpPr txBox="1"/>
          <p:nvPr/>
        </p:nvSpPr>
        <p:spPr>
          <a:xfrm>
            <a:off x="426066" y="4965176"/>
            <a:ext cx="82426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CTR</a:t>
            </a:r>
            <a:endParaRPr kumimoji="1" lang="ko-Kore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D06F5-5814-2E48-906C-323E1702BFA6}"/>
              </a:ext>
            </a:extLst>
          </p:cNvPr>
          <p:cNvSpPr txBox="1"/>
          <p:nvPr/>
        </p:nvSpPr>
        <p:spPr>
          <a:xfrm>
            <a:off x="1654610" y="499611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8A6FF-8EE4-1D4D-8BAF-92D41F577724}"/>
              </a:ext>
            </a:extLst>
          </p:cNvPr>
          <p:cNvSpPr txBox="1"/>
          <p:nvPr/>
        </p:nvSpPr>
        <p:spPr>
          <a:xfrm>
            <a:off x="3226634" y="49738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A5960-E8B0-7942-82BA-7DA0477629F1}"/>
              </a:ext>
            </a:extLst>
          </p:cNvPr>
          <p:cNvSpPr txBox="1"/>
          <p:nvPr/>
        </p:nvSpPr>
        <p:spPr>
          <a:xfrm>
            <a:off x="4798658" y="499595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4195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ore-KR" sz="3200" dirty="0"/>
              <a:t>Online</a:t>
            </a:r>
            <a:r>
              <a:rPr lang="ko-KR" altLang="en-US" sz="3200" dirty="0"/>
              <a:t> 평가의 최적화 문제</a:t>
            </a:r>
            <a:r>
              <a:rPr lang="en-US" altLang="ko-KR" sz="3200" dirty="0"/>
              <a:t>,</a:t>
            </a:r>
            <a:r>
              <a:rPr lang="ko-KR" altLang="en-US" sz="3200" dirty="0"/>
              <a:t> </a:t>
            </a:r>
            <a:r>
              <a:rPr lang="en-US" altLang="ko-KR" sz="3200" dirty="0"/>
              <a:t>Multi Armed Bandit</a:t>
            </a:r>
            <a:endParaRPr lang="ko-Kore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3D057-F3B5-134B-B010-293891763504}"/>
              </a:ext>
            </a:extLst>
          </p:cNvPr>
          <p:cNvSpPr txBox="1"/>
          <p:nvPr/>
        </p:nvSpPr>
        <p:spPr>
          <a:xfrm>
            <a:off x="516733" y="1799871"/>
            <a:ext cx="81051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아래와</a:t>
            </a:r>
            <a:r>
              <a:rPr kumimoji="1" lang="ko-KR" altLang="en-US" dirty="0"/>
              <a:t> 같이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모형 </a:t>
            </a:r>
            <a:r>
              <a:rPr kumimoji="1" lang="en-US" altLang="ko-KR" dirty="0"/>
              <a:t>TOP-K, Item-based</a:t>
            </a:r>
            <a:r>
              <a:rPr kumimoji="1" lang="ko-KR" altLang="en-US" dirty="0"/>
              <a:t> </a:t>
            </a:r>
            <a:r>
              <a:rPr kumimoji="1" lang="en-US" altLang="ko-KR" dirty="0"/>
              <a:t>CF, BPR </a:t>
            </a:r>
            <a:r>
              <a:rPr kumimoji="1" lang="ko-KR" altLang="en-US" dirty="0"/>
              <a:t>알고리즘을 바탕으로 </a:t>
            </a:r>
            <a:endParaRPr kumimoji="1" lang="en-US" altLang="ko-KR" dirty="0"/>
          </a:p>
          <a:p>
            <a:r>
              <a:rPr kumimoji="1" lang="ko-KR" altLang="en-US" dirty="0"/>
              <a:t>구성한 추천 엔진이 있다고 하자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매출을 최대화하기 위해서는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모형 중</a:t>
            </a:r>
            <a:endParaRPr kumimoji="1" lang="en-US" altLang="ko-KR" dirty="0"/>
          </a:p>
          <a:p>
            <a:r>
              <a:rPr kumimoji="1" lang="en-US" altLang="ko-KR" dirty="0"/>
              <a:t>CTR(Click</a:t>
            </a:r>
            <a:r>
              <a:rPr kumimoji="1" lang="ko-KR" altLang="en-US" dirty="0"/>
              <a:t> </a:t>
            </a:r>
            <a:r>
              <a:rPr kumimoji="1" lang="en-US" altLang="ko-KR" dirty="0"/>
              <a:t>Through</a:t>
            </a:r>
            <a:r>
              <a:rPr kumimoji="1" lang="ko-KR" altLang="en-US" dirty="0"/>
              <a:t> </a:t>
            </a:r>
            <a:r>
              <a:rPr kumimoji="1" lang="en-US" altLang="ko-KR" dirty="0"/>
              <a:t>Rate)</a:t>
            </a:r>
            <a:r>
              <a:rPr kumimoji="1" lang="ko-KR" altLang="en-US" dirty="0"/>
              <a:t>가 가장 높은 모형을 찾아야 함</a:t>
            </a:r>
            <a:endParaRPr kumimoji="1" lang="en-US" altLang="ko-KR" dirty="0"/>
          </a:p>
          <a:p>
            <a:r>
              <a:rPr kumimoji="1" lang="ko-KR" altLang="en-US" dirty="0"/>
              <a:t>하지만 우리는 각 모형의 </a:t>
            </a:r>
            <a:r>
              <a:rPr kumimoji="1" lang="en-US" altLang="ko-KR" dirty="0"/>
              <a:t>CTR</a:t>
            </a:r>
            <a:r>
              <a:rPr kumimoji="1" lang="ko-KR" altLang="en-US" dirty="0"/>
              <a:t>을 모르고 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우리는 어떻게 해야 할까</a:t>
            </a:r>
            <a:r>
              <a:rPr kumimoji="1" lang="en-US" altLang="ko-KR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B81BF-F7B7-4D48-89C0-4479E5086CB5}"/>
              </a:ext>
            </a:extLst>
          </p:cNvPr>
          <p:cNvSpPr txBox="1"/>
          <p:nvPr/>
        </p:nvSpPr>
        <p:spPr>
          <a:xfrm>
            <a:off x="243325" y="126804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문제</a:t>
            </a:r>
            <a:r>
              <a:rPr kumimoji="1" lang="ko-KR" altLang="en-US" b="1" dirty="0"/>
              <a:t> 상황</a:t>
            </a:r>
            <a:endParaRPr kumimoji="1" lang="ko-Kore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249DF4-8451-694A-A99E-B7D2804BF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52" y="3710302"/>
            <a:ext cx="1077209" cy="107720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EF21BB4-E5EB-0743-B65B-89A276FB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68" y="3720265"/>
            <a:ext cx="1077209" cy="10772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9439F5B-2718-664A-809A-C6F84AF8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02" y="3666405"/>
            <a:ext cx="1184931" cy="11849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90133C-3A07-2B40-8298-14A72CBEC33F}"/>
              </a:ext>
            </a:extLst>
          </p:cNvPr>
          <p:cNvSpPr txBox="1"/>
          <p:nvPr/>
        </p:nvSpPr>
        <p:spPr>
          <a:xfrm>
            <a:off x="1535008" y="3172655"/>
            <a:ext cx="7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Top-K</a:t>
            </a:r>
            <a:endParaRPr kumimoji="1" lang="ko-Kore-KR" altLang="en-US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0328A6-AF76-1948-BC68-489F7E2F95A4}"/>
              </a:ext>
            </a:extLst>
          </p:cNvPr>
          <p:cNvSpPr txBox="1"/>
          <p:nvPr/>
        </p:nvSpPr>
        <p:spPr>
          <a:xfrm>
            <a:off x="2560274" y="3174522"/>
            <a:ext cx="17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Item-based CF</a:t>
            </a:r>
            <a:endParaRPr kumimoji="1" lang="ko-Kore-KR" altLang="en-US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E804E-1CC6-F64B-85A7-03C4DD3D5F50}"/>
              </a:ext>
            </a:extLst>
          </p:cNvPr>
          <p:cNvSpPr txBox="1"/>
          <p:nvPr/>
        </p:nvSpPr>
        <p:spPr>
          <a:xfrm>
            <a:off x="4780653" y="317265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u="sng" dirty="0"/>
              <a:t>BPR</a:t>
            </a:r>
            <a:endParaRPr kumimoji="1" lang="ko-Kore-KR" altLang="en-US" sz="1200" u="sn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E392C7-16C6-4044-B0E5-CC47DA3A2524}"/>
              </a:ext>
            </a:extLst>
          </p:cNvPr>
          <p:cNvSpPr txBox="1"/>
          <p:nvPr/>
        </p:nvSpPr>
        <p:spPr>
          <a:xfrm>
            <a:off x="426066" y="4965176"/>
            <a:ext cx="824265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CTR</a:t>
            </a:r>
            <a:endParaRPr kumimoji="1" lang="ko-Kore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DD06F5-5814-2E48-906C-323E1702BFA6}"/>
              </a:ext>
            </a:extLst>
          </p:cNvPr>
          <p:cNvSpPr txBox="1"/>
          <p:nvPr/>
        </p:nvSpPr>
        <p:spPr>
          <a:xfrm>
            <a:off x="1654610" y="4996111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8A6FF-8EE4-1D4D-8BAF-92D41F577724}"/>
              </a:ext>
            </a:extLst>
          </p:cNvPr>
          <p:cNvSpPr txBox="1"/>
          <p:nvPr/>
        </p:nvSpPr>
        <p:spPr>
          <a:xfrm>
            <a:off x="3226634" y="497388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AA5960-E8B0-7942-82BA-7DA0477629F1}"/>
              </a:ext>
            </a:extLst>
          </p:cNvPr>
          <p:cNvSpPr txBox="1"/>
          <p:nvPr/>
        </p:nvSpPr>
        <p:spPr>
          <a:xfrm>
            <a:off x="4798658" y="4995954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95417-1816-154F-B271-640240D9C596}"/>
              </a:ext>
            </a:extLst>
          </p:cNvPr>
          <p:cNvSpPr txBox="1"/>
          <p:nvPr/>
        </p:nvSpPr>
        <p:spPr>
          <a:xfrm>
            <a:off x="6289482" y="3429000"/>
            <a:ext cx="5290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u="sng" dirty="0"/>
              <a:t>우리의</a:t>
            </a:r>
            <a:r>
              <a:rPr kumimoji="1" lang="ko-KR" altLang="en-US" u="sng" dirty="0"/>
              <a:t> 목적</a:t>
            </a:r>
            <a:endParaRPr kumimoji="1" lang="en-US" altLang="ko-KR" u="sng" dirty="0"/>
          </a:p>
          <a:p>
            <a:endParaRPr kumimoji="1" lang="en-US" altLang="ko-Kore-KR" dirty="0"/>
          </a:p>
          <a:p>
            <a:r>
              <a:rPr kumimoji="1" lang="ko-KR" altLang="en-US" dirty="0"/>
              <a:t>     고객을 최대한 덜 놓치면서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제일 좋은 모형을</a:t>
            </a:r>
            <a:endParaRPr kumimoji="1" lang="en-US" altLang="ko-KR" dirty="0"/>
          </a:p>
          <a:p>
            <a:r>
              <a:rPr kumimoji="1" lang="ko-KR" altLang="en-US" dirty="0"/>
              <a:t>     찾는 것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5738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Multi Armed Bandit</a:t>
            </a:r>
            <a:r>
              <a:rPr lang="ko-KR" altLang="en-US" sz="3200" dirty="0"/>
              <a:t>의 알고리즘 </a:t>
            </a:r>
            <a:r>
              <a:rPr lang="en-US" altLang="ko-KR" sz="3200" dirty="0"/>
              <a:t>(1)</a:t>
            </a:r>
            <a:r>
              <a:rPr lang="ko-KR" altLang="en-US" sz="3200" dirty="0"/>
              <a:t> </a:t>
            </a:r>
            <a:r>
              <a:rPr lang="en-US" altLang="ko-KR" sz="3200" dirty="0"/>
              <a:t>Epsilon Greedy</a:t>
            </a:r>
            <a:endParaRPr lang="ko-Kore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3B3B3-238B-BA49-AB58-8C291B37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62338"/>
            <a:ext cx="7180921" cy="2275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2020FB-93EC-2944-8738-E9951ECD2F08}"/>
              </a:ext>
            </a:extLst>
          </p:cNvPr>
          <p:cNvSpPr txBox="1"/>
          <p:nvPr/>
        </p:nvSpPr>
        <p:spPr>
          <a:xfrm>
            <a:off x="838200" y="129276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가장</a:t>
            </a:r>
            <a:r>
              <a:rPr kumimoji="1" lang="ko-KR" altLang="en-US" dirty="0"/>
              <a:t> 간단한 형태의 알고리즘 탐색 방법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83B89-51FF-F241-9368-C2C3BF1E8B48}"/>
              </a:ext>
            </a:extLst>
          </p:cNvPr>
          <p:cNvSpPr txBox="1"/>
          <p:nvPr/>
        </p:nvSpPr>
        <p:spPr>
          <a:xfrm>
            <a:off x="762000" y="4431870"/>
            <a:ext cx="106734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u="sng" dirty="0"/>
              <a:t>Epsilon Greedy</a:t>
            </a:r>
          </a:p>
          <a:p>
            <a:r>
              <a:rPr kumimoji="1" lang="en-US" altLang="ko-KR" dirty="0"/>
              <a:t>   </a:t>
            </a:r>
            <a:r>
              <a:rPr kumimoji="1" lang="ko-KR" altLang="en-US" dirty="0"/>
              <a:t>탐색</a:t>
            </a:r>
            <a:r>
              <a:rPr kumimoji="1" lang="en-US" altLang="ko-KR" dirty="0"/>
              <a:t>(Exploration)</a:t>
            </a:r>
            <a:r>
              <a:rPr kumimoji="1" lang="ko-KR" altLang="en-US" dirty="0"/>
              <a:t>과 활용</a:t>
            </a:r>
            <a:r>
              <a:rPr kumimoji="1" lang="en-US" altLang="ko-KR" dirty="0"/>
              <a:t>(Exploit)</a:t>
            </a:r>
            <a:r>
              <a:rPr kumimoji="1" lang="ko-KR" altLang="en-US" dirty="0"/>
              <a:t>을 나누어서 진행하는 방식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epsilon(ex : 10%)</a:t>
            </a:r>
            <a:r>
              <a:rPr kumimoji="1" lang="ko-KR" altLang="en-US" dirty="0"/>
              <a:t>만큼은 탐색에 이용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탐색</a:t>
            </a:r>
            <a:r>
              <a:rPr kumimoji="1" lang="en-US" altLang="ko-KR" dirty="0"/>
              <a:t>(exploration)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무작위로 모델을 이용해 추천해보며 정보가 부족한 모델의 </a:t>
            </a:r>
            <a:r>
              <a:rPr kumimoji="1" lang="en-US" altLang="ko-KR" dirty="0"/>
              <a:t>CTR</a:t>
            </a:r>
            <a:r>
              <a:rPr kumimoji="1" lang="ko-KR" altLang="en-US" dirty="0"/>
              <a:t>을 유추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활용</a:t>
            </a:r>
            <a:r>
              <a:rPr kumimoji="1" lang="en-US" altLang="ko-KR" dirty="0"/>
              <a:t>(exploit) :</a:t>
            </a:r>
            <a:r>
              <a:rPr kumimoji="1" lang="ko-KR" altLang="en-US" dirty="0"/>
              <a:t> 지금까지 관측된 슬롯머신 중 승률이 제일 좋은 것만 시도</a:t>
            </a:r>
            <a:endParaRPr kumimoji="1" lang="en-US" altLang="ko-KR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26F9BB5-7E29-A949-8959-64632DBF8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281" y="2429532"/>
            <a:ext cx="890255" cy="8902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B9B8CB5-2866-2442-A8E0-181E5F30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477" y="2439495"/>
            <a:ext cx="890255" cy="89025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9D1C345-B737-284E-B7C2-8BB7F26DE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2718" y="2394982"/>
            <a:ext cx="979282" cy="97928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5DE178A-2EB9-0344-A866-48965C88E9B5}"/>
              </a:ext>
            </a:extLst>
          </p:cNvPr>
          <p:cNvSpPr txBox="1"/>
          <p:nvPr/>
        </p:nvSpPr>
        <p:spPr>
          <a:xfrm>
            <a:off x="8976021" y="1798408"/>
            <a:ext cx="65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Top-K</a:t>
            </a:r>
            <a:endParaRPr kumimoji="1" lang="ko-Kore-KR" altLang="en-US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46B874-569D-0F43-BE03-27EC132F79D4}"/>
              </a:ext>
            </a:extLst>
          </p:cNvPr>
          <p:cNvSpPr txBox="1"/>
          <p:nvPr/>
        </p:nvSpPr>
        <p:spPr>
          <a:xfrm>
            <a:off x="9730446" y="1800275"/>
            <a:ext cx="141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Item-based CF</a:t>
            </a:r>
            <a:endParaRPr kumimoji="1" lang="ko-Kore-KR" altLang="en-US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7E825B-D6C6-914F-A694-DC17B09B090D}"/>
              </a:ext>
            </a:extLst>
          </p:cNvPr>
          <p:cNvSpPr txBox="1"/>
          <p:nvPr/>
        </p:nvSpPr>
        <p:spPr>
          <a:xfrm>
            <a:off x="11457802" y="1798408"/>
            <a:ext cx="48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u="sng" dirty="0"/>
              <a:t>BPR</a:t>
            </a:r>
            <a:endParaRPr kumimoji="1" lang="ko-Kore-KR" altLang="en-US" sz="1200" u="sn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FBE0A4-9C3D-0449-94DA-685783E673B3}"/>
              </a:ext>
            </a:extLst>
          </p:cNvPr>
          <p:cNvSpPr txBox="1"/>
          <p:nvPr/>
        </p:nvSpPr>
        <p:spPr>
          <a:xfrm>
            <a:off x="8053160" y="3599638"/>
            <a:ext cx="6812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CTR</a:t>
            </a:r>
            <a:endParaRPr kumimoji="1" lang="ko-Kore-KR" altLang="en-US" sz="2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D68F26-A7B4-9C48-8CBF-D8CD8056B643}"/>
              </a:ext>
            </a:extLst>
          </p:cNvPr>
          <p:cNvSpPr txBox="1"/>
          <p:nvPr/>
        </p:nvSpPr>
        <p:spPr>
          <a:xfrm>
            <a:off x="9177348" y="3621864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74EC8B-2805-9C4C-94EC-718BB66C0496}"/>
              </a:ext>
            </a:extLst>
          </p:cNvPr>
          <p:cNvSpPr txBox="1"/>
          <p:nvPr/>
        </p:nvSpPr>
        <p:spPr>
          <a:xfrm>
            <a:off x="10276932" y="3599638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676170-037A-4A44-878A-B1902A3A18AF}"/>
              </a:ext>
            </a:extLst>
          </p:cNvPr>
          <p:cNvSpPr txBox="1"/>
          <p:nvPr/>
        </p:nvSpPr>
        <p:spPr>
          <a:xfrm>
            <a:off x="11452716" y="3621707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562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Multi Armed Bandit</a:t>
            </a:r>
            <a:r>
              <a:rPr lang="ko-KR" altLang="en-US" sz="3200" dirty="0"/>
              <a:t>의 알고리즘 </a:t>
            </a:r>
            <a:r>
              <a:rPr lang="en-US" altLang="ko-KR" sz="3200" dirty="0"/>
              <a:t>(2)</a:t>
            </a:r>
            <a:r>
              <a:rPr lang="ko-KR" altLang="en-US" sz="3200" dirty="0"/>
              <a:t> </a:t>
            </a:r>
            <a:r>
              <a:rPr lang="en-US" altLang="ko-KR" sz="3200" dirty="0"/>
              <a:t>Thomson</a:t>
            </a:r>
            <a:r>
              <a:rPr lang="ko-KR" altLang="en-US" sz="3200" dirty="0"/>
              <a:t> </a:t>
            </a:r>
            <a:r>
              <a:rPr lang="en-US" altLang="ko-KR" sz="3200" dirty="0"/>
              <a:t>Sampling</a:t>
            </a:r>
            <a:endParaRPr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020FB-93EC-2944-8738-E9951ECD2F08}"/>
              </a:ext>
            </a:extLst>
          </p:cNvPr>
          <p:cNvSpPr txBox="1"/>
          <p:nvPr/>
        </p:nvSpPr>
        <p:spPr>
          <a:xfrm>
            <a:off x="838200" y="1292768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현재</a:t>
            </a:r>
            <a:r>
              <a:rPr kumimoji="1" lang="ko-KR" altLang="en-US" dirty="0"/>
              <a:t> 가장 일반적으로 쓰이는 방식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E18AB-A352-2A45-BE03-4AC5DF79AAA9}"/>
              </a:ext>
            </a:extLst>
          </p:cNvPr>
          <p:cNvSpPr txBox="1"/>
          <p:nvPr/>
        </p:nvSpPr>
        <p:spPr>
          <a:xfrm>
            <a:off x="656664" y="4610338"/>
            <a:ext cx="713689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u="sng" dirty="0"/>
              <a:t>Thompson Sampling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   </a:t>
            </a:r>
            <a:r>
              <a:rPr kumimoji="1" lang="ko-KR" altLang="en-US" dirty="0"/>
              <a:t>탐색</a:t>
            </a:r>
            <a:r>
              <a:rPr kumimoji="1" lang="en-US" altLang="ko-KR" dirty="0"/>
              <a:t>(Exploration)</a:t>
            </a:r>
            <a:r>
              <a:rPr kumimoji="1" lang="ko-KR" altLang="en-US" dirty="0"/>
              <a:t>과 활용</a:t>
            </a:r>
            <a:r>
              <a:rPr kumimoji="1" lang="en-US" altLang="ko-KR" dirty="0"/>
              <a:t>(Exploit)</a:t>
            </a:r>
            <a:r>
              <a:rPr kumimoji="1" lang="ko-KR" altLang="en-US" dirty="0"/>
              <a:t>을 확률을 근간해 수행하는 방법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베타 분포</a:t>
            </a:r>
            <a:r>
              <a:rPr kumimoji="1" lang="en-US" altLang="ko-KR" dirty="0"/>
              <a:t>(Beta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Distribution)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활용해 </a:t>
            </a:r>
            <a:r>
              <a:rPr kumimoji="1" lang="en-US" altLang="ko-KR" dirty="0"/>
              <a:t>CTR</a:t>
            </a:r>
            <a:r>
              <a:rPr kumimoji="1" lang="ko-KR" altLang="en-US" dirty="0"/>
              <a:t>의 분포를 추론</a:t>
            </a:r>
            <a:endParaRPr kumimoji="1"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시도가 반복됨에 따라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CTR</a:t>
            </a:r>
            <a:r>
              <a:rPr kumimoji="1" lang="ko-KR" altLang="en-US" dirty="0"/>
              <a:t>의 분포는 </a:t>
            </a:r>
            <a:r>
              <a:rPr kumimoji="1" lang="ko-KR" altLang="en-US" dirty="0" err="1"/>
              <a:t>특정값에</a:t>
            </a:r>
            <a:r>
              <a:rPr kumimoji="1" lang="ko-KR" altLang="en-US" dirty="0"/>
              <a:t> 수렴</a:t>
            </a:r>
            <a:endParaRPr kumimoji="1"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BEB9A-1772-FB42-B926-02BED7F6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376" y="2702248"/>
            <a:ext cx="890255" cy="890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E124EE-E710-764E-8B70-140E07B6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572" y="2712211"/>
            <a:ext cx="890255" cy="890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18F6FA-FD52-AC47-A2F9-26F0F684E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813" y="2667698"/>
            <a:ext cx="979282" cy="979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D80430-D3D8-6D47-A923-87ACBCAD5CC9}"/>
              </a:ext>
            </a:extLst>
          </p:cNvPr>
          <p:cNvSpPr txBox="1"/>
          <p:nvPr/>
        </p:nvSpPr>
        <p:spPr>
          <a:xfrm>
            <a:off x="7869116" y="2071124"/>
            <a:ext cx="65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Top-K</a:t>
            </a:r>
            <a:endParaRPr kumimoji="1" lang="ko-Kore-KR" altLang="en-US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EBCE9-8A76-5E47-8840-F29413145C0E}"/>
              </a:ext>
            </a:extLst>
          </p:cNvPr>
          <p:cNvSpPr txBox="1"/>
          <p:nvPr/>
        </p:nvSpPr>
        <p:spPr>
          <a:xfrm>
            <a:off x="8623541" y="2072991"/>
            <a:ext cx="1410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u="sng" dirty="0"/>
              <a:t>Item-based CF</a:t>
            </a:r>
            <a:endParaRPr kumimoji="1" lang="ko-Kore-KR" altLang="en-US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2D83A-29FC-354C-A638-FF342CB23228}"/>
              </a:ext>
            </a:extLst>
          </p:cNvPr>
          <p:cNvSpPr txBox="1"/>
          <p:nvPr/>
        </p:nvSpPr>
        <p:spPr>
          <a:xfrm>
            <a:off x="10350897" y="2071124"/>
            <a:ext cx="48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u="sng" dirty="0"/>
              <a:t>BPR</a:t>
            </a:r>
            <a:endParaRPr kumimoji="1" lang="ko-Kore-KR" altLang="en-US" sz="1200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864A2-1BA7-F64C-A5D2-CF8C4858A1F2}"/>
              </a:ext>
            </a:extLst>
          </p:cNvPr>
          <p:cNvSpPr txBox="1"/>
          <p:nvPr/>
        </p:nvSpPr>
        <p:spPr>
          <a:xfrm>
            <a:off x="6946255" y="3872354"/>
            <a:ext cx="6812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800" dirty="0"/>
              <a:t>CTR</a:t>
            </a:r>
            <a:endParaRPr kumimoji="1" lang="ko-Kore-KR" alt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B4D5E-CBBE-8C4E-812B-88B6C35BE0B6}"/>
              </a:ext>
            </a:extLst>
          </p:cNvPr>
          <p:cNvSpPr txBox="1"/>
          <p:nvPr/>
        </p:nvSpPr>
        <p:spPr>
          <a:xfrm>
            <a:off x="8070443" y="3894580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7D097-5D2D-964F-84E4-781EC0267453}"/>
              </a:ext>
            </a:extLst>
          </p:cNvPr>
          <p:cNvSpPr txBox="1"/>
          <p:nvPr/>
        </p:nvSpPr>
        <p:spPr>
          <a:xfrm>
            <a:off x="9170027" y="3872354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F9C42E-C845-F046-9466-E9EAEAB1590C}"/>
              </a:ext>
            </a:extLst>
          </p:cNvPr>
          <p:cNvSpPr txBox="1"/>
          <p:nvPr/>
        </p:nvSpPr>
        <p:spPr>
          <a:xfrm>
            <a:off x="10345811" y="3894423"/>
            <a:ext cx="269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?</a:t>
            </a:r>
            <a:endParaRPr kumimoji="1" lang="ko-Kore-KR" altLang="en-US" sz="24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DBFAC3-BBEE-5248-AA3F-00E6CBDB7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01" y="2192008"/>
            <a:ext cx="5806068" cy="2031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492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77691-F958-B449-90E8-3CD44DA2A7A2}"/>
              </a:ext>
            </a:extLst>
          </p:cNvPr>
          <p:cNvSpPr txBox="1"/>
          <p:nvPr/>
        </p:nvSpPr>
        <p:spPr>
          <a:xfrm>
            <a:off x="2562725" y="2612972"/>
            <a:ext cx="7066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5400" dirty="0"/>
              <a:t>Factorization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DD839-78F3-CB4D-8997-EBAFBED477E3}"/>
              </a:ext>
            </a:extLst>
          </p:cNvPr>
          <p:cNvSpPr txBox="1"/>
          <p:nvPr/>
        </p:nvSpPr>
        <p:spPr>
          <a:xfrm>
            <a:off x="4441371" y="1080655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28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34566AA-7E4B-8946-8E58-92DEF686590F}"/>
              </a:ext>
            </a:extLst>
          </p:cNvPr>
          <p:cNvSpPr/>
          <p:nvPr/>
        </p:nvSpPr>
        <p:spPr>
          <a:xfrm>
            <a:off x="142504" y="712519"/>
            <a:ext cx="11827823" cy="7006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6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이번 시간부터 다룰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6D19B-C442-2C4C-ABB7-8AA3CAAD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57" y="1654077"/>
            <a:ext cx="9160030" cy="354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0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이번 시간부터 다룰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6D19B-C442-2C4C-ABB7-8AA3CAAD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57" y="1654077"/>
            <a:ext cx="9160030" cy="3549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5B28CC9-DCC8-B844-9FB3-4CCDA50765DA}"/>
              </a:ext>
            </a:extLst>
          </p:cNvPr>
          <p:cNvSpPr/>
          <p:nvPr/>
        </p:nvSpPr>
        <p:spPr>
          <a:xfrm>
            <a:off x="4412512" y="1654077"/>
            <a:ext cx="3242930" cy="3779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24334-5F31-A241-A144-7802CCC0FB45}"/>
              </a:ext>
            </a:extLst>
          </p:cNvPr>
          <p:cNvSpPr txBox="1"/>
          <p:nvPr/>
        </p:nvSpPr>
        <p:spPr>
          <a:xfrm>
            <a:off x="4324521" y="5580804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CF </a:t>
            </a:r>
            <a:r>
              <a:rPr kumimoji="1" lang="ko-KR" altLang="en-US" dirty="0"/>
              <a:t>알고리즘이 다룬 데이터 범위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57043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이번 시간부터 다룰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96D19B-C442-2C4C-ABB7-8AA3CAADA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57" y="1654077"/>
            <a:ext cx="9160030" cy="35498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5B28CC9-DCC8-B844-9FB3-4CCDA50765DA}"/>
              </a:ext>
            </a:extLst>
          </p:cNvPr>
          <p:cNvSpPr/>
          <p:nvPr/>
        </p:nvSpPr>
        <p:spPr>
          <a:xfrm>
            <a:off x="1441557" y="1654077"/>
            <a:ext cx="9160030" cy="3779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24334-5F31-A241-A144-7802CCC0FB45}"/>
              </a:ext>
            </a:extLst>
          </p:cNvPr>
          <p:cNvSpPr txBox="1"/>
          <p:nvPr/>
        </p:nvSpPr>
        <p:spPr>
          <a:xfrm>
            <a:off x="3003726" y="5433237"/>
            <a:ext cx="603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이번시간부터 다룰 </a:t>
            </a:r>
            <a:r>
              <a:rPr kumimoji="1" lang="en-US" altLang="ko-KR" dirty="0"/>
              <a:t>Factorization Machine</a:t>
            </a:r>
            <a:r>
              <a:rPr kumimoji="1" lang="ko-KR" altLang="en-US" dirty="0"/>
              <a:t>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 범위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516464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우리의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CB4B-33F4-094B-9DB8-6CEFC48ABDAB}"/>
              </a:ext>
            </a:extLst>
          </p:cNvPr>
          <p:cNvSpPr/>
          <p:nvPr/>
        </p:nvSpPr>
        <p:spPr>
          <a:xfrm>
            <a:off x="582632" y="1963475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고객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2B3BA-1127-F145-A478-BDC0B4F77E5D}"/>
              </a:ext>
            </a:extLst>
          </p:cNvPr>
          <p:cNvSpPr/>
          <p:nvPr/>
        </p:nvSpPr>
        <p:spPr>
          <a:xfrm>
            <a:off x="604993" y="3610473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영화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7D32E-178F-8746-837D-FAD6F87637E1}"/>
              </a:ext>
            </a:extLst>
          </p:cNvPr>
          <p:cNvSpPr txBox="1"/>
          <p:nvPr/>
        </p:nvSpPr>
        <p:spPr>
          <a:xfrm>
            <a:off x="1360845" y="21128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번호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1E334-4C10-B748-8780-89B6254AEBF6}"/>
              </a:ext>
            </a:extLst>
          </p:cNvPr>
          <p:cNvSpPr txBox="1"/>
          <p:nvPr/>
        </p:nvSpPr>
        <p:spPr>
          <a:xfrm>
            <a:off x="1360845" y="25009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나이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A3A75-A57B-FB4F-8430-B5AADAE8245F}"/>
              </a:ext>
            </a:extLst>
          </p:cNvPr>
          <p:cNvSpPr txBox="1"/>
          <p:nvPr/>
        </p:nvSpPr>
        <p:spPr>
          <a:xfrm>
            <a:off x="1360845" y="2878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성별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1249C-0437-0240-B2BC-21F3FDE33038}"/>
              </a:ext>
            </a:extLst>
          </p:cNvPr>
          <p:cNvSpPr txBox="1"/>
          <p:nvPr/>
        </p:nvSpPr>
        <p:spPr>
          <a:xfrm>
            <a:off x="1383206" y="376070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번호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18359-E91F-834B-8DCF-C85FEA95B6AE}"/>
              </a:ext>
            </a:extLst>
          </p:cNvPr>
          <p:cNvSpPr txBox="1"/>
          <p:nvPr/>
        </p:nvSpPr>
        <p:spPr>
          <a:xfrm>
            <a:off x="1383206" y="416229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개봉 년도</a:t>
            </a:r>
            <a:endParaRPr kumimoji="1" lang="ko-Kore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7E1D62-1581-B842-B17A-DCA37081CF2A}"/>
              </a:ext>
            </a:extLst>
          </p:cNvPr>
          <p:cNvSpPr/>
          <p:nvPr/>
        </p:nvSpPr>
        <p:spPr>
          <a:xfrm>
            <a:off x="3126747" y="1963475"/>
            <a:ext cx="3989070" cy="2931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Recommender 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System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EDBCB-D7D9-4143-9DB5-AB72AAE64144}"/>
              </a:ext>
            </a:extLst>
          </p:cNvPr>
          <p:cNvCxnSpPr>
            <a:stCxn id="16" idx="3"/>
          </p:cNvCxnSpPr>
          <p:nvPr/>
        </p:nvCxnSpPr>
        <p:spPr>
          <a:xfrm flipV="1">
            <a:off x="2326174" y="2266704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93429C2-63C0-6141-AE61-9147AE049C1A}"/>
              </a:ext>
            </a:extLst>
          </p:cNvPr>
          <p:cNvCxnSpPr/>
          <p:nvPr/>
        </p:nvCxnSpPr>
        <p:spPr>
          <a:xfrm flipV="1">
            <a:off x="2326174" y="2635975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8D990F1-7821-0241-AD53-16F4232E356B}"/>
              </a:ext>
            </a:extLst>
          </p:cNvPr>
          <p:cNvCxnSpPr/>
          <p:nvPr/>
        </p:nvCxnSpPr>
        <p:spPr>
          <a:xfrm flipV="1">
            <a:off x="2339999" y="3011710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6B322C4-EF1B-354D-BBAA-DD9EC9F2CF55}"/>
              </a:ext>
            </a:extLst>
          </p:cNvPr>
          <p:cNvCxnSpPr/>
          <p:nvPr/>
        </p:nvCxnSpPr>
        <p:spPr>
          <a:xfrm flipV="1">
            <a:off x="2304871" y="3872451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107962-5EAB-CC44-8894-CEDCAE17961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70124" y="4316182"/>
            <a:ext cx="37044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4DDC8B-3E66-FB47-86A5-E22CC2794496}"/>
              </a:ext>
            </a:extLst>
          </p:cNvPr>
          <p:cNvCxnSpPr>
            <a:stCxn id="22" idx="3"/>
          </p:cNvCxnSpPr>
          <p:nvPr/>
        </p:nvCxnSpPr>
        <p:spPr>
          <a:xfrm>
            <a:off x="7115817" y="3429000"/>
            <a:ext cx="721353" cy="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81B85F-F220-194A-B7E2-C5C75910DAB0}"/>
              </a:ext>
            </a:extLst>
          </p:cNvPr>
          <p:cNvSpPr txBox="1"/>
          <p:nvPr/>
        </p:nvSpPr>
        <p:spPr>
          <a:xfrm>
            <a:off x="7837170" y="32411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선호 확률</a:t>
            </a:r>
            <a:endParaRPr kumimoji="1" lang="ko-Kore-KR" altLang="en-US" b="1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D45CA52-939F-3849-A3DB-308C9467C6CA}"/>
              </a:ext>
            </a:extLst>
          </p:cNvPr>
          <p:cNvCxnSpPr/>
          <p:nvPr/>
        </p:nvCxnSpPr>
        <p:spPr>
          <a:xfrm>
            <a:off x="7837170" y="3610473"/>
            <a:ext cx="1189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A99485-A0AD-E24F-90AB-FC0F731EC73B}"/>
              </a:ext>
            </a:extLst>
          </p:cNvPr>
          <p:cNvSpPr txBox="1"/>
          <p:nvPr/>
        </p:nvSpPr>
        <p:spPr>
          <a:xfrm>
            <a:off x="1383205" y="1291742"/>
            <a:ext cx="840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 정보와 영화 정보를 활용하여 보다 정확한 추천을 할 수 있는 모형을 개발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860698-5D40-6847-8FB5-BDC8D3A95439}"/>
              </a:ext>
            </a:extLst>
          </p:cNvPr>
          <p:cNvSpPr txBox="1"/>
          <p:nvPr/>
        </p:nvSpPr>
        <p:spPr>
          <a:xfrm>
            <a:off x="7472440" y="368949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고객이 해당 영화를 선호할 확률</a:t>
            </a:r>
          </a:p>
        </p:txBody>
      </p:sp>
    </p:spTree>
    <p:extLst>
      <p:ext uri="{BB962C8B-B14F-4D97-AF65-F5344CB8AC3E}">
        <p14:creationId xmlns:p14="http://schemas.microsoft.com/office/powerpoint/2010/main" val="379306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추천</a:t>
            </a:r>
            <a:r>
              <a:rPr lang="ko-KR" altLang="en-US" sz="3200" dirty="0"/>
              <a:t> 시스템의 목적</a:t>
            </a:r>
            <a:endParaRPr lang="ko-Kore-KR" altLang="en-US" sz="3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57A712-F6B1-0041-8A6D-DA03BE59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04" y="2075680"/>
            <a:ext cx="1908340" cy="19083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45D1B0-E992-C44D-A144-B188B151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7006" y="3029850"/>
            <a:ext cx="1908340" cy="19083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34AC1-CE5A-B246-B43D-DDC25329CE85}"/>
              </a:ext>
            </a:extLst>
          </p:cNvPr>
          <p:cNvSpPr/>
          <p:nvPr/>
        </p:nvSpPr>
        <p:spPr>
          <a:xfrm>
            <a:off x="838200" y="1259742"/>
            <a:ext cx="8149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/>
              <a:t>핵심 이슈 </a:t>
            </a:r>
            <a:r>
              <a:rPr kumimoji="1" lang="en-US" altLang="ko-KR" sz="2800" b="1" dirty="0"/>
              <a:t>: </a:t>
            </a:r>
            <a:r>
              <a:rPr kumimoji="1" lang="ko-KR" altLang="en-US" sz="2800" b="1" dirty="0"/>
              <a:t>고객에게 </a:t>
            </a:r>
            <a:r>
              <a:rPr kumimoji="1" lang="ko-KR" altLang="en-US" sz="2800" b="1" dirty="0">
                <a:solidFill>
                  <a:schemeClr val="accent2"/>
                </a:solidFill>
              </a:rPr>
              <a:t>어떠한 제품을 권할 것</a:t>
            </a:r>
            <a:r>
              <a:rPr kumimoji="1" lang="ko-KR" altLang="en-US" sz="2800" b="1" dirty="0"/>
              <a:t>인가</a:t>
            </a:r>
            <a:r>
              <a:rPr kumimoji="1" lang="en-US" altLang="ko-KR" sz="2800" b="1" dirty="0"/>
              <a:t>?</a:t>
            </a:r>
            <a:endParaRPr kumimoji="1"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BCFB23-FDFF-9C47-A340-A9AC1D73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345" y="2075680"/>
            <a:ext cx="2561390" cy="2561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E061B2-F738-7047-BAF5-3DDA66E8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7723"/>
            <a:ext cx="1844704" cy="18447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6E429C-D84E-EB4D-A626-C202FB30FDB8}"/>
              </a:ext>
            </a:extLst>
          </p:cNvPr>
          <p:cNvSpPr txBox="1"/>
          <p:nvPr/>
        </p:nvSpPr>
        <p:spPr>
          <a:xfrm>
            <a:off x="1437386" y="47535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고객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D5E9A-1B24-9A43-B5A2-9CF13C9BA235}"/>
              </a:ext>
            </a:extLst>
          </p:cNvPr>
          <p:cNvSpPr txBox="1"/>
          <p:nvPr/>
        </p:nvSpPr>
        <p:spPr>
          <a:xfrm>
            <a:off x="5842874" y="4836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305708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우리의 목표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CB4B-33F4-094B-9DB8-6CEFC48ABDAB}"/>
              </a:ext>
            </a:extLst>
          </p:cNvPr>
          <p:cNvSpPr/>
          <p:nvPr/>
        </p:nvSpPr>
        <p:spPr>
          <a:xfrm>
            <a:off x="582632" y="1963475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고객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2B3BA-1127-F145-A478-BDC0B4F77E5D}"/>
              </a:ext>
            </a:extLst>
          </p:cNvPr>
          <p:cNvSpPr/>
          <p:nvPr/>
        </p:nvSpPr>
        <p:spPr>
          <a:xfrm>
            <a:off x="604993" y="3610473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영화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7D32E-178F-8746-837D-FAD6F87637E1}"/>
              </a:ext>
            </a:extLst>
          </p:cNvPr>
          <p:cNvSpPr txBox="1"/>
          <p:nvPr/>
        </p:nvSpPr>
        <p:spPr>
          <a:xfrm>
            <a:off x="1360845" y="21128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고객 번호</a:t>
            </a:r>
            <a:endParaRPr kumimoji="1" lang="ko-Kore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1E334-4C10-B748-8780-89B6254AEBF6}"/>
              </a:ext>
            </a:extLst>
          </p:cNvPr>
          <p:cNvSpPr txBox="1"/>
          <p:nvPr/>
        </p:nvSpPr>
        <p:spPr>
          <a:xfrm>
            <a:off x="1360845" y="25009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trike="sngStrike" dirty="0">
                <a:solidFill>
                  <a:schemeClr val="bg1">
                    <a:lumMod val="65000"/>
                  </a:schemeClr>
                </a:solidFill>
              </a:rPr>
              <a:t>고객 나이</a:t>
            </a:r>
            <a:endParaRPr kumimoji="1" lang="ko-Kore-KR" altLang="en-US" sz="1400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A3A75-A57B-FB4F-8430-B5AADAE8245F}"/>
              </a:ext>
            </a:extLst>
          </p:cNvPr>
          <p:cNvSpPr txBox="1"/>
          <p:nvPr/>
        </p:nvSpPr>
        <p:spPr>
          <a:xfrm>
            <a:off x="1360845" y="2878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trike="sngStrike" dirty="0">
                <a:solidFill>
                  <a:schemeClr val="bg1">
                    <a:lumMod val="65000"/>
                  </a:schemeClr>
                </a:solidFill>
              </a:rPr>
              <a:t>고객 성별</a:t>
            </a:r>
            <a:endParaRPr kumimoji="1" lang="ko-Kore-KR" altLang="en-US" sz="1400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1249C-0437-0240-B2BC-21F3FDE33038}"/>
              </a:ext>
            </a:extLst>
          </p:cNvPr>
          <p:cNvSpPr txBox="1"/>
          <p:nvPr/>
        </p:nvSpPr>
        <p:spPr>
          <a:xfrm>
            <a:off x="1383206" y="376070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/>
              <a:t>영화 번호</a:t>
            </a:r>
            <a:endParaRPr kumimoji="1" lang="ko-Kore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18359-E91F-834B-8DCF-C85FEA95B6AE}"/>
              </a:ext>
            </a:extLst>
          </p:cNvPr>
          <p:cNvSpPr txBox="1"/>
          <p:nvPr/>
        </p:nvSpPr>
        <p:spPr>
          <a:xfrm>
            <a:off x="1383206" y="416229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strike="sngStrike" dirty="0">
                <a:solidFill>
                  <a:schemeClr val="bg1">
                    <a:lumMod val="65000"/>
                  </a:schemeClr>
                </a:solidFill>
              </a:rPr>
              <a:t>영화 개봉 년도</a:t>
            </a:r>
            <a:endParaRPr kumimoji="1" lang="ko-Kore-KR" altLang="en-US" sz="1400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7E1D62-1581-B842-B17A-DCA37081CF2A}"/>
              </a:ext>
            </a:extLst>
          </p:cNvPr>
          <p:cNvSpPr/>
          <p:nvPr/>
        </p:nvSpPr>
        <p:spPr>
          <a:xfrm>
            <a:off x="3126747" y="1963475"/>
            <a:ext cx="3989070" cy="2931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Recommender 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System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(CF Algorithm)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EDBCB-D7D9-4143-9DB5-AB72AAE64144}"/>
              </a:ext>
            </a:extLst>
          </p:cNvPr>
          <p:cNvCxnSpPr>
            <a:stCxn id="16" idx="3"/>
          </p:cNvCxnSpPr>
          <p:nvPr/>
        </p:nvCxnSpPr>
        <p:spPr>
          <a:xfrm flipV="1">
            <a:off x="2326174" y="2266704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93429C2-63C0-6141-AE61-9147AE049C1A}"/>
              </a:ext>
            </a:extLst>
          </p:cNvPr>
          <p:cNvCxnSpPr/>
          <p:nvPr/>
        </p:nvCxnSpPr>
        <p:spPr>
          <a:xfrm flipV="1">
            <a:off x="2326174" y="2635975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8D990F1-7821-0241-AD53-16F4232E356B}"/>
              </a:ext>
            </a:extLst>
          </p:cNvPr>
          <p:cNvCxnSpPr/>
          <p:nvPr/>
        </p:nvCxnSpPr>
        <p:spPr>
          <a:xfrm flipV="1">
            <a:off x="2339999" y="3011710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6B322C4-EF1B-354D-BBAA-DD9EC9F2CF55}"/>
              </a:ext>
            </a:extLst>
          </p:cNvPr>
          <p:cNvCxnSpPr/>
          <p:nvPr/>
        </p:nvCxnSpPr>
        <p:spPr>
          <a:xfrm flipV="1">
            <a:off x="2304871" y="3872451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107962-5EAB-CC44-8894-CEDCAE17961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70124" y="4316182"/>
            <a:ext cx="37044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4DDC8B-3E66-FB47-86A5-E22CC2794496}"/>
              </a:ext>
            </a:extLst>
          </p:cNvPr>
          <p:cNvCxnSpPr>
            <a:stCxn id="22" idx="3"/>
          </p:cNvCxnSpPr>
          <p:nvPr/>
        </p:nvCxnSpPr>
        <p:spPr>
          <a:xfrm>
            <a:off x="7115817" y="3429000"/>
            <a:ext cx="721353" cy="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81B85F-F220-194A-B7E2-C5C75910DAB0}"/>
              </a:ext>
            </a:extLst>
          </p:cNvPr>
          <p:cNvSpPr txBox="1"/>
          <p:nvPr/>
        </p:nvSpPr>
        <p:spPr>
          <a:xfrm>
            <a:off x="7837170" y="32411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선호 확률</a:t>
            </a:r>
            <a:endParaRPr kumimoji="1" lang="ko-Kore-KR" altLang="en-US" b="1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D45CA52-939F-3849-A3DB-308C9467C6CA}"/>
              </a:ext>
            </a:extLst>
          </p:cNvPr>
          <p:cNvCxnSpPr/>
          <p:nvPr/>
        </p:nvCxnSpPr>
        <p:spPr>
          <a:xfrm>
            <a:off x="7837170" y="3610473"/>
            <a:ext cx="1189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FDFE2BE-427D-4D42-8A08-47F170A64FC9}"/>
              </a:ext>
            </a:extLst>
          </p:cNvPr>
          <p:cNvSpPr txBox="1"/>
          <p:nvPr/>
        </p:nvSpPr>
        <p:spPr>
          <a:xfrm>
            <a:off x="7472440" y="368949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고객이 해당 영화를 선호할 확률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A99485-A0AD-E24F-90AB-FC0F731EC73B}"/>
              </a:ext>
            </a:extLst>
          </p:cNvPr>
          <p:cNvSpPr txBox="1"/>
          <p:nvPr/>
        </p:nvSpPr>
        <p:spPr>
          <a:xfrm>
            <a:off x="1383205" y="1291742"/>
            <a:ext cx="840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 정보와 영화 정보를 활용하여 보다 정확한 추천을 할 수 있는 모형을 개발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BE52E5-287D-134F-9AEE-0EB716897DF0}"/>
              </a:ext>
            </a:extLst>
          </p:cNvPr>
          <p:cNvSpPr txBox="1"/>
          <p:nvPr/>
        </p:nvSpPr>
        <p:spPr>
          <a:xfrm>
            <a:off x="1531620" y="5246370"/>
            <a:ext cx="836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 번호와 영화 번호만으로 선호 확률을 예측한 것 </a:t>
            </a:r>
            <a:r>
              <a:rPr kumimoji="1" lang="en-US" altLang="ko-Kore-KR" dirty="0"/>
              <a:t>= </a:t>
            </a:r>
            <a:r>
              <a:rPr kumimoji="1" lang="en-US" altLang="ko-Kore-KR" b="1" dirty="0"/>
              <a:t>Collaborative Filtering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4295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CB4B-33F4-094B-9DB8-6CEFC48ABDAB}"/>
              </a:ext>
            </a:extLst>
          </p:cNvPr>
          <p:cNvSpPr/>
          <p:nvPr/>
        </p:nvSpPr>
        <p:spPr>
          <a:xfrm>
            <a:off x="582632" y="1963475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고객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2B3BA-1127-F145-A478-BDC0B4F77E5D}"/>
              </a:ext>
            </a:extLst>
          </p:cNvPr>
          <p:cNvSpPr/>
          <p:nvPr/>
        </p:nvSpPr>
        <p:spPr>
          <a:xfrm>
            <a:off x="604993" y="3610473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영화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7D32E-178F-8746-837D-FAD6F87637E1}"/>
              </a:ext>
            </a:extLst>
          </p:cNvPr>
          <p:cNvSpPr txBox="1"/>
          <p:nvPr/>
        </p:nvSpPr>
        <p:spPr>
          <a:xfrm>
            <a:off x="1360845" y="21128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번호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1E334-4C10-B748-8780-89B6254AEBF6}"/>
              </a:ext>
            </a:extLst>
          </p:cNvPr>
          <p:cNvSpPr txBox="1"/>
          <p:nvPr/>
        </p:nvSpPr>
        <p:spPr>
          <a:xfrm>
            <a:off x="1360845" y="25009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나이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A3A75-A57B-FB4F-8430-B5AADAE8245F}"/>
              </a:ext>
            </a:extLst>
          </p:cNvPr>
          <p:cNvSpPr txBox="1"/>
          <p:nvPr/>
        </p:nvSpPr>
        <p:spPr>
          <a:xfrm>
            <a:off x="1360845" y="2878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성별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1249C-0437-0240-B2BC-21F3FDE33038}"/>
              </a:ext>
            </a:extLst>
          </p:cNvPr>
          <p:cNvSpPr txBox="1"/>
          <p:nvPr/>
        </p:nvSpPr>
        <p:spPr>
          <a:xfrm>
            <a:off x="1383206" y="376070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번호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18359-E91F-834B-8DCF-C85FEA95B6AE}"/>
              </a:ext>
            </a:extLst>
          </p:cNvPr>
          <p:cNvSpPr txBox="1"/>
          <p:nvPr/>
        </p:nvSpPr>
        <p:spPr>
          <a:xfrm>
            <a:off x="1383206" y="4162293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개봉 년도</a:t>
            </a:r>
            <a:endParaRPr kumimoji="1" lang="ko-Kore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7E1D62-1581-B842-B17A-DCA37081CF2A}"/>
              </a:ext>
            </a:extLst>
          </p:cNvPr>
          <p:cNvSpPr/>
          <p:nvPr/>
        </p:nvSpPr>
        <p:spPr>
          <a:xfrm>
            <a:off x="3126747" y="1963475"/>
            <a:ext cx="3989070" cy="2931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Recommender 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System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EDBCB-D7D9-4143-9DB5-AB72AAE64144}"/>
              </a:ext>
            </a:extLst>
          </p:cNvPr>
          <p:cNvCxnSpPr>
            <a:stCxn id="16" idx="3"/>
          </p:cNvCxnSpPr>
          <p:nvPr/>
        </p:nvCxnSpPr>
        <p:spPr>
          <a:xfrm flipV="1">
            <a:off x="2326174" y="2266704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93429C2-63C0-6141-AE61-9147AE049C1A}"/>
              </a:ext>
            </a:extLst>
          </p:cNvPr>
          <p:cNvCxnSpPr/>
          <p:nvPr/>
        </p:nvCxnSpPr>
        <p:spPr>
          <a:xfrm flipV="1">
            <a:off x="2326174" y="2635975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8D990F1-7821-0241-AD53-16F4232E356B}"/>
              </a:ext>
            </a:extLst>
          </p:cNvPr>
          <p:cNvCxnSpPr/>
          <p:nvPr/>
        </p:nvCxnSpPr>
        <p:spPr>
          <a:xfrm flipV="1">
            <a:off x="2339999" y="3011710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6B322C4-EF1B-354D-BBAA-DD9EC9F2CF55}"/>
              </a:ext>
            </a:extLst>
          </p:cNvPr>
          <p:cNvCxnSpPr/>
          <p:nvPr/>
        </p:nvCxnSpPr>
        <p:spPr>
          <a:xfrm flipV="1">
            <a:off x="2304871" y="3872451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107962-5EAB-CC44-8894-CEDCAE17961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70124" y="4316182"/>
            <a:ext cx="37044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4DDC8B-3E66-FB47-86A5-E22CC2794496}"/>
              </a:ext>
            </a:extLst>
          </p:cNvPr>
          <p:cNvCxnSpPr>
            <a:stCxn id="22" idx="3"/>
          </p:cNvCxnSpPr>
          <p:nvPr/>
        </p:nvCxnSpPr>
        <p:spPr>
          <a:xfrm>
            <a:off x="7115817" y="3429000"/>
            <a:ext cx="721353" cy="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81B85F-F220-194A-B7E2-C5C75910DAB0}"/>
              </a:ext>
            </a:extLst>
          </p:cNvPr>
          <p:cNvSpPr txBox="1"/>
          <p:nvPr/>
        </p:nvSpPr>
        <p:spPr>
          <a:xfrm>
            <a:off x="7837170" y="32411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선호 확률</a:t>
            </a:r>
            <a:endParaRPr kumimoji="1" lang="ko-Kore-KR" altLang="en-US" b="1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D45CA52-939F-3849-A3DB-308C9467C6CA}"/>
              </a:ext>
            </a:extLst>
          </p:cNvPr>
          <p:cNvCxnSpPr/>
          <p:nvPr/>
        </p:nvCxnSpPr>
        <p:spPr>
          <a:xfrm>
            <a:off x="7837170" y="3610473"/>
            <a:ext cx="1189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A99485-A0AD-E24F-90AB-FC0F731EC73B}"/>
              </a:ext>
            </a:extLst>
          </p:cNvPr>
          <p:cNvSpPr txBox="1"/>
          <p:nvPr/>
        </p:nvSpPr>
        <p:spPr>
          <a:xfrm>
            <a:off x="1383205" y="1291742"/>
            <a:ext cx="840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 정보와 영화 정보를 활용하여 보다 정확한 추천을 할 수 있는 모형을 개발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860698-5D40-6847-8FB5-BDC8D3A95439}"/>
              </a:ext>
            </a:extLst>
          </p:cNvPr>
          <p:cNvSpPr txBox="1"/>
          <p:nvPr/>
        </p:nvSpPr>
        <p:spPr>
          <a:xfrm>
            <a:off x="7472440" y="368949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고객이 해당 영화를 선호할 확률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17170" y="51707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" y="51707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62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63CB4B-33F4-094B-9DB8-6CEFC48ABDAB}"/>
              </a:ext>
            </a:extLst>
          </p:cNvPr>
          <p:cNvSpPr/>
          <p:nvPr/>
        </p:nvSpPr>
        <p:spPr>
          <a:xfrm>
            <a:off x="582632" y="1963475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고객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62B3BA-1127-F145-A478-BDC0B4F77E5D}"/>
              </a:ext>
            </a:extLst>
          </p:cNvPr>
          <p:cNvSpPr/>
          <p:nvPr/>
        </p:nvSpPr>
        <p:spPr>
          <a:xfrm>
            <a:off x="604993" y="3610473"/>
            <a:ext cx="778213" cy="12840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영화</a:t>
            </a:r>
            <a:endParaRPr kumimoji="1" lang="en-US" altLang="ko-KR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정보</a:t>
            </a:r>
            <a:endParaRPr kumimoji="1" lang="ko-Kore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7D32E-178F-8746-837D-FAD6F87637E1}"/>
              </a:ext>
            </a:extLst>
          </p:cNvPr>
          <p:cNvSpPr txBox="1"/>
          <p:nvPr/>
        </p:nvSpPr>
        <p:spPr>
          <a:xfrm>
            <a:off x="1360845" y="211281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번호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F1E334-4C10-B748-8780-89B6254AEBF6}"/>
              </a:ext>
            </a:extLst>
          </p:cNvPr>
          <p:cNvSpPr txBox="1"/>
          <p:nvPr/>
        </p:nvSpPr>
        <p:spPr>
          <a:xfrm>
            <a:off x="1360845" y="250099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나이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A3A75-A57B-FB4F-8430-B5AADAE8245F}"/>
              </a:ext>
            </a:extLst>
          </p:cNvPr>
          <p:cNvSpPr txBox="1"/>
          <p:nvPr/>
        </p:nvSpPr>
        <p:spPr>
          <a:xfrm>
            <a:off x="1360845" y="2878874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고객 성별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21249C-0437-0240-B2BC-21F3FDE33038}"/>
              </a:ext>
            </a:extLst>
          </p:cNvPr>
          <p:cNvSpPr txBox="1"/>
          <p:nvPr/>
        </p:nvSpPr>
        <p:spPr>
          <a:xfrm>
            <a:off x="1383206" y="376070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번호</a:t>
            </a:r>
            <a:endParaRPr kumimoji="1" lang="ko-Kore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618359-E91F-834B-8DCF-C85FEA95B6AE}"/>
              </a:ext>
            </a:extLst>
          </p:cNvPr>
          <p:cNvSpPr txBox="1"/>
          <p:nvPr/>
        </p:nvSpPr>
        <p:spPr>
          <a:xfrm>
            <a:off x="1383206" y="446089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영화 개봉 년도</a:t>
            </a:r>
            <a:endParaRPr kumimoji="1" lang="ko-Kore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7E1D62-1581-B842-B17A-DCA37081CF2A}"/>
              </a:ext>
            </a:extLst>
          </p:cNvPr>
          <p:cNvSpPr/>
          <p:nvPr/>
        </p:nvSpPr>
        <p:spPr>
          <a:xfrm>
            <a:off x="3126747" y="1963475"/>
            <a:ext cx="3989070" cy="2931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Recommender </a:t>
            </a:r>
          </a:p>
          <a:p>
            <a:pPr algn="ctr"/>
            <a:r>
              <a:rPr kumimoji="1" lang="en-US" altLang="ko-Kore-KR" dirty="0">
                <a:solidFill>
                  <a:schemeClr val="tx1"/>
                </a:solidFill>
              </a:rPr>
              <a:t>System</a:t>
            </a:r>
            <a:endParaRPr kumimoji="1" lang="ko-Kore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EFEDBCB-D7D9-4143-9DB5-AB72AAE64144}"/>
              </a:ext>
            </a:extLst>
          </p:cNvPr>
          <p:cNvCxnSpPr>
            <a:stCxn id="16" idx="3"/>
          </p:cNvCxnSpPr>
          <p:nvPr/>
        </p:nvCxnSpPr>
        <p:spPr>
          <a:xfrm flipV="1">
            <a:off x="2326174" y="2266704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93429C2-63C0-6141-AE61-9147AE049C1A}"/>
              </a:ext>
            </a:extLst>
          </p:cNvPr>
          <p:cNvCxnSpPr/>
          <p:nvPr/>
        </p:nvCxnSpPr>
        <p:spPr>
          <a:xfrm flipV="1">
            <a:off x="2326174" y="2635975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98D990F1-7821-0241-AD53-16F4232E356B}"/>
              </a:ext>
            </a:extLst>
          </p:cNvPr>
          <p:cNvCxnSpPr/>
          <p:nvPr/>
        </p:nvCxnSpPr>
        <p:spPr>
          <a:xfrm flipV="1">
            <a:off x="2339999" y="3011710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86B322C4-EF1B-354D-BBAA-DD9EC9F2CF55}"/>
              </a:ext>
            </a:extLst>
          </p:cNvPr>
          <p:cNvCxnSpPr/>
          <p:nvPr/>
        </p:nvCxnSpPr>
        <p:spPr>
          <a:xfrm flipV="1">
            <a:off x="2304871" y="3872451"/>
            <a:ext cx="800573" cy="1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20107962-5EAB-CC44-8894-CEDCAE179614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2770124" y="4614786"/>
            <a:ext cx="370448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24DDC8B-3E66-FB47-86A5-E22CC2794496}"/>
              </a:ext>
            </a:extLst>
          </p:cNvPr>
          <p:cNvCxnSpPr>
            <a:stCxn id="22" idx="3"/>
          </p:cNvCxnSpPr>
          <p:nvPr/>
        </p:nvCxnSpPr>
        <p:spPr>
          <a:xfrm>
            <a:off x="7115817" y="3429000"/>
            <a:ext cx="721353" cy="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981B85F-F220-194A-B7E2-C5C75910DAB0}"/>
              </a:ext>
            </a:extLst>
          </p:cNvPr>
          <p:cNvSpPr txBox="1"/>
          <p:nvPr/>
        </p:nvSpPr>
        <p:spPr>
          <a:xfrm>
            <a:off x="7837170" y="324114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선호 확률</a:t>
            </a:r>
            <a:endParaRPr kumimoji="1" lang="ko-Kore-KR" altLang="en-US" b="1" dirty="0"/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6D45CA52-939F-3849-A3DB-308C9467C6CA}"/>
              </a:ext>
            </a:extLst>
          </p:cNvPr>
          <p:cNvCxnSpPr/>
          <p:nvPr/>
        </p:nvCxnSpPr>
        <p:spPr>
          <a:xfrm>
            <a:off x="7837170" y="3610473"/>
            <a:ext cx="1189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EA99485-A0AD-E24F-90AB-FC0F731EC73B}"/>
              </a:ext>
            </a:extLst>
          </p:cNvPr>
          <p:cNvSpPr txBox="1"/>
          <p:nvPr/>
        </p:nvSpPr>
        <p:spPr>
          <a:xfrm>
            <a:off x="1383205" y="1291742"/>
            <a:ext cx="840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 정보와 영화 정보를 활용하여 보다 정확한 추천을 할 수 있는 모형을 개발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860698-5D40-6847-8FB5-BDC8D3A95439}"/>
              </a:ext>
            </a:extLst>
          </p:cNvPr>
          <p:cNvSpPr txBox="1"/>
          <p:nvPr/>
        </p:nvSpPr>
        <p:spPr>
          <a:xfrm>
            <a:off x="7472440" y="3689491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고객이 해당 영화를 선호할 확률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17170" y="51707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" y="51707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F4D65D-ECAE-2846-A98E-F02A89F0E3B9}"/>
              </a:ext>
            </a:extLst>
          </p:cNvPr>
          <p:cNvSpPr txBox="1"/>
          <p:nvPr/>
        </p:nvSpPr>
        <p:spPr>
          <a:xfrm>
            <a:off x="220980" y="6042281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ko-Kore-KR" altLang="en-US" dirty="0"/>
              <a:t>여기서 입력값들은 모두 </a:t>
            </a:r>
            <a:r>
              <a:rPr kumimoji="1" lang="ko-Kore-KR" altLang="en-US" b="1" dirty="0"/>
              <a:t>범주형 데이터</a:t>
            </a:r>
            <a:endParaRPr kumimoji="1" lang="en-US" altLang="ko-Kore-KR" b="1" dirty="0"/>
          </a:p>
        </p:txBody>
      </p:sp>
    </p:spTree>
    <p:extLst>
      <p:ext uri="{BB962C8B-B14F-4D97-AF65-F5344CB8AC3E}">
        <p14:creationId xmlns:p14="http://schemas.microsoft.com/office/powerpoint/2010/main" val="137084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05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09AC2241-4828-8D44-916D-7CC7827E2059}"/>
              </a:ext>
            </a:extLst>
          </p:cNvPr>
          <p:cNvCxnSpPr/>
          <p:nvPr/>
        </p:nvCxnSpPr>
        <p:spPr>
          <a:xfrm>
            <a:off x="2097248" y="2031854"/>
            <a:ext cx="914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761EE97-891D-4A4E-98BE-F5D8F6B4139C}"/>
              </a:ext>
            </a:extLst>
          </p:cNvPr>
          <p:cNvCxnSpPr>
            <a:cxnSpLocks/>
          </p:cNvCxnSpPr>
          <p:nvPr/>
        </p:nvCxnSpPr>
        <p:spPr>
          <a:xfrm>
            <a:off x="3860334" y="2031854"/>
            <a:ext cx="569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61457C60-6556-A84E-8826-6627DAD13E5C}"/>
              </a:ext>
            </a:extLst>
          </p:cNvPr>
          <p:cNvCxnSpPr>
            <a:cxnSpLocks/>
          </p:cNvCxnSpPr>
          <p:nvPr/>
        </p:nvCxnSpPr>
        <p:spPr>
          <a:xfrm>
            <a:off x="5262694" y="2031854"/>
            <a:ext cx="5690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E3ABF96-8D46-7840-9A7E-04A2AA23AD69}"/>
              </a:ext>
            </a:extLst>
          </p:cNvPr>
          <p:cNvCxnSpPr>
            <a:cxnSpLocks/>
          </p:cNvCxnSpPr>
          <p:nvPr/>
        </p:nvCxnSpPr>
        <p:spPr>
          <a:xfrm>
            <a:off x="7042558" y="2018192"/>
            <a:ext cx="9269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1A7A2B7-9948-2640-A541-19FA8A729E42}"/>
              </a:ext>
            </a:extLst>
          </p:cNvPr>
          <p:cNvCxnSpPr>
            <a:cxnSpLocks/>
          </p:cNvCxnSpPr>
          <p:nvPr/>
        </p:nvCxnSpPr>
        <p:spPr>
          <a:xfrm>
            <a:off x="8914702" y="2031854"/>
            <a:ext cx="522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37DD76-313C-954C-A1D3-DAAC97368517}"/>
              </a:ext>
            </a:extLst>
          </p:cNvPr>
          <p:cNvSpPr txBox="1"/>
          <p:nvPr/>
        </p:nvSpPr>
        <p:spPr>
          <a:xfrm>
            <a:off x="220980" y="2436260"/>
            <a:ext cx="396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입력 변수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범주형 데이터</a:t>
            </a:r>
            <a:r>
              <a:rPr kumimoji="1" lang="en-US" altLang="ko-KR" dirty="0"/>
              <a:t>(Category)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6816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73BB7D-B21F-164C-B831-7152F6AF9D71}"/>
              </a:ext>
            </a:extLst>
          </p:cNvPr>
          <p:cNvSpPr txBox="1"/>
          <p:nvPr/>
        </p:nvSpPr>
        <p:spPr>
          <a:xfrm>
            <a:off x="838200" y="2826033"/>
            <a:ext cx="785503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고객번호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943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나이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(0~4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(5~9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(10~14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(15~19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(20~24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…, (65~69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성별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남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영화번호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1682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연도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1922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~ 1998</a:t>
            </a:r>
            <a:r>
              <a:rPr kumimoji="1" lang="ko-KR" altLang="en-US" dirty="0"/>
              <a:t>년</a:t>
            </a:r>
            <a:endParaRPr kumimoji="1"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148077-9CB7-F541-94BD-903A076B0D0A}"/>
              </a:ext>
            </a:extLst>
          </p:cNvPr>
          <p:cNvSpPr txBox="1"/>
          <p:nvPr/>
        </p:nvSpPr>
        <p:spPr>
          <a:xfrm>
            <a:off x="411480" y="246888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/>
              <a:t>각 범주 별 값들</a:t>
            </a:r>
            <a:r>
              <a:rPr kumimoji="1" lang="en-US" altLang="ko-KR" b="1" u="sng" dirty="0"/>
              <a:t>(</a:t>
            </a:r>
            <a:r>
              <a:rPr kumimoji="1" lang="ko-KR" altLang="en-US" b="1" u="sng" dirty="0"/>
              <a:t>클래스</a:t>
            </a:r>
            <a:r>
              <a:rPr kumimoji="1" lang="en-US" altLang="ko-KR" b="1" u="sng" dirty="0"/>
              <a:t>)</a:t>
            </a:r>
            <a:endParaRPr kumimoji="1" lang="ko-Kore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6255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73BB7D-B21F-164C-B831-7152F6AF9D71}"/>
              </a:ext>
            </a:extLst>
          </p:cNvPr>
          <p:cNvSpPr txBox="1"/>
          <p:nvPr/>
        </p:nvSpPr>
        <p:spPr>
          <a:xfrm>
            <a:off x="838200" y="2826033"/>
            <a:ext cx="785503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고객번호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943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나이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(0~4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(5~9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(10~14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(15~19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(20~24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…, (65~69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성별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남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영화번호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1682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연도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1922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~ 1998</a:t>
            </a:r>
            <a:r>
              <a:rPr kumimoji="1" lang="ko-KR" altLang="en-US" dirty="0"/>
              <a:t>년</a:t>
            </a:r>
            <a:endParaRPr kumimoji="1" lang="en-US" altLang="ko-KR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EB4B014-3C1B-5A4B-8E6A-BBC71969C437}"/>
              </a:ext>
            </a:extLst>
          </p:cNvPr>
          <p:cNvCxnSpPr/>
          <p:nvPr/>
        </p:nvCxnSpPr>
        <p:spPr>
          <a:xfrm>
            <a:off x="838200" y="4942318"/>
            <a:ext cx="78550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4FF977-5189-204A-B9D5-E8FCB6982CF2}"/>
              </a:ext>
            </a:extLst>
          </p:cNvPr>
          <p:cNvSpPr txBox="1"/>
          <p:nvPr/>
        </p:nvSpPr>
        <p:spPr>
          <a:xfrm>
            <a:off x="838200" y="5230552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 어떻게 숫자로 표현할까</a:t>
            </a:r>
            <a:r>
              <a:rPr kumimoji="1" lang="en-US" altLang="ko-Kore-KR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4C986-C0D6-DE4D-B058-77BD366B05C7}"/>
              </a:ext>
            </a:extLst>
          </p:cNvPr>
          <p:cNvSpPr txBox="1"/>
          <p:nvPr/>
        </p:nvSpPr>
        <p:spPr>
          <a:xfrm>
            <a:off x="411480" y="2468880"/>
            <a:ext cx="26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/>
              <a:t>각 범주 별 값들</a:t>
            </a:r>
            <a:r>
              <a:rPr kumimoji="1" lang="en-US" altLang="ko-KR" b="1" u="sng" dirty="0"/>
              <a:t>(</a:t>
            </a:r>
            <a:r>
              <a:rPr kumimoji="1" lang="ko-KR" altLang="en-US" b="1" u="sng" dirty="0"/>
              <a:t>클래스</a:t>
            </a:r>
            <a:r>
              <a:rPr kumimoji="1" lang="en-US" altLang="ko-KR" b="1" u="sng" dirty="0"/>
              <a:t>)</a:t>
            </a:r>
            <a:endParaRPr kumimoji="1" lang="ko-Kore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463678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/>
              <a:t>가장 간단한 형태의 </a:t>
            </a:r>
            <a:r>
              <a:rPr kumimoji="1" lang="ko-KR" altLang="en-US" sz="2800" dirty="0" err="1"/>
              <a:t>추천시스템</a:t>
            </a:r>
            <a:r>
              <a:rPr kumimoji="1" lang="ko-KR" altLang="en-US" sz="2800" dirty="0"/>
              <a:t> 모형 </a:t>
            </a: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A73BB7D-B21F-164C-B831-7152F6AF9D71}"/>
              </a:ext>
            </a:extLst>
          </p:cNvPr>
          <p:cNvSpPr txBox="1"/>
          <p:nvPr/>
        </p:nvSpPr>
        <p:spPr>
          <a:xfrm>
            <a:off x="838200" y="2826033"/>
            <a:ext cx="785503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고객번호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943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나이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(0~4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(5~9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(10~14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(15~19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(20~24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), …, (65~69</a:t>
            </a:r>
            <a:r>
              <a:rPr kumimoji="1" lang="ko-KR" altLang="en-US" dirty="0"/>
              <a:t>세</a:t>
            </a:r>
            <a:r>
              <a:rPr kumimoji="1"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성별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남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영화번호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2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3</a:t>
            </a:r>
            <a:r>
              <a:rPr kumimoji="1" lang="ko-KR" altLang="en-US" dirty="0"/>
              <a:t>번</a:t>
            </a:r>
            <a:r>
              <a:rPr kumimoji="1" lang="en-US" altLang="ko-KR" dirty="0"/>
              <a:t>, …., 1682</a:t>
            </a:r>
            <a:r>
              <a:rPr kumimoji="1" lang="ko-KR" altLang="en-US" dirty="0"/>
              <a:t>번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연도 </a:t>
            </a:r>
            <a:r>
              <a:rPr kumimoji="1" lang="en-US" altLang="ko-Kore-KR" dirty="0"/>
              <a:t>: </a:t>
            </a:r>
            <a:r>
              <a:rPr kumimoji="1" lang="en-US" altLang="ko-KR" dirty="0"/>
              <a:t>1922</a:t>
            </a:r>
            <a:r>
              <a:rPr kumimoji="1" lang="ko-KR" altLang="en-US" dirty="0"/>
              <a:t>년</a:t>
            </a:r>
            <a:r>
              <a:rPr kumimoji="1" lang="en-US" altLang="ko-KR" dirty="0"/>
              <a:t> ~ 1998</a:t>
            </a:r>
            <a:r>
              <a:rPr kumimoji="1" lang="ko-KR" altLang="en-US" dirty="0"/>
              <a:t>년</a:t>
            </a:r>
            <a:endParaRPr kumimoji="1" lang="en-US" altLang="ko-KR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EB4B014-3C1B-5A4B-8E6A-BBC71969C437}"/>
              </a:ext>
            </a:extLst>
          </p:cNvPr>
          <p:cNvCxnSpPr/>
          <p:nvPr/>
        </p:nvCxnSpPr>
        <p:spPr>
          <a:xfrm>
            <a:off x="838200" y="4942318"/>
            <a:ext cx="78550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4FF977-5189-204A-B9D5-E8FCB6982CF2}"/>
              </a:ext>
            </a:extLst>
          </p:cNvPr>
          <p:cNvSpPr txBox="1"/>
          <p:nvPr/>
        </p:nvSpPr>
        <p:spPr>
          <a:xfrm>
            <a:off x="838200" y="5230552"/>
            <a:ext cx="353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이것을 어떻게 숫자로 표현할까</a:t>
            </a:r>
            <a:r>
              <a:rPr kumimoji="1" lang="en-US" altLang="ko-Kore-KR" dirty="0"/>
              <a:t>?</a:t>
            </a:r>
          </a:p>
          <a:p>
            <a:r>
              <a:rPr kumimoji="1" lang="en-US" altLang="ko-KR" dirty="0"/>
              <a:t>-&gt; </a:t>
            </a:r>
            <a:r>
              <a:rPr kumimoji="1" lang="en-US" altLang="ko-KR" b="1" dirty="0"/>
              <a:t>one-hot encoding</a:t>
            </a:r>
            <a:endParaRPr kumimoji="1" lang="ko-Kore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6B36C8-FDAD-7846-835B-CB5BB6E69B9E}"/>
              </a:ext>
            </a:extLst>
          </p:cNvPr>
          <p:cNvSpPr txBox="1"/>
          <p:nvPr/>
        </p:nvSpPr>
        <p:spPr>
          <a:xfrm>
            <a:off x="411480" y="2468880"/>
            <a:ext cx="321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/>
              <a:t>각 카테고리 별 값들</a:t>
            </a:r>
            <a:r>
              <a:rPr kumimoji="1" lang="en-US" altLang="ko-KR" b="1" u="sng" dirty="0"/>
              <a:t>(</a:t>
            </a:r>
            <a:r>
              <a:rPr kumimoji="1" lang="ko-KR" altLang="en-US" b="1" u="sng" dirty="0"/>
              <a:t>클래스</a:t>
            </a:r>
            <a:r>
              <a:rPr kumimoji="1" lang="en-US" altLang="ko-KR" b="1" u="sng" dirty="0"/>
              <a:t>)</a:t>
            </a:r>
            <a:endParaRPr kumimoji="1" lang="ko-Kore-KR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3045780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one-hot Encoding</a:t>
            </a:r>
            <a:r>
              <a:rPr kumimoji="1" lang="ko-KR" altLang="en-US" sz="2800" dirty="0"/>
              <a:t>이란</a:t>
            </a:r>
            <a:r>
              <a:rPr kumimoji="1" lang="en-US" altLang="ko-KR" sz="2800" dirty="0"/>
              <a:t>?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CDB13-5439-0E45-BF57-3F5FB5F47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26"/>
          <a:stretch/>
        </p:blipFill>
        <p:spPr>
          <a:xfrm>
            <a:off x="256540" y="2324239"/>
            <a:ext cx="5359400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7EE8E-EA8B-E742-8F49-9AA91691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2415679"/>
            <a:ext cx="4419600" cy="2995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9FA9A-5D86-2B41-A175-2292453D6236}"/>
              </a:ext>
            </a:extLst>
          </p:cNvPr>
          <p:cNvSpPr txBox="1"/>
          <p:nvPr/>
        </p:nvSpPr>
        <p:spPr>
          <a:xfrm>
            <a:off x="838200" y="1385219"/>
            <a:ext cx="831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명목형 변수을 숫자로 바꾸는 방법으로</a:t>
            </a:r>
            <a:r>
              <a:rPr kumimoji="1" lang="en-US" altLang="ko-Kore-KR" dirty="0"/>
              <a:t>,</a:t>
            </a:r>
          </a:p>
          <a:p>
            <a:r>
              <a:rPr kumimoji="1" lang="ko-KR" altLang="en-US" dirty="0"/>
              <a:t>해당 클래스를 지칭하는 인덱스에만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두고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외에는 모두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두는 방식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5434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one-hot Encoding</a:t>
            </a:r>
            <a:r>
              <a:rPr kumimoji="1" lang="ko-KR" altLang="en-US" sz="2800" dirty="0"/>
              <a:t>의 이점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BCDB13-5439-0E45-BF57-3F5FB5F47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26"/>
          <a:stretch/>
        </p:blipFill>
        <p:spPr>
          <a:xfrm>
            <a:off x="256540" y="1770858"/>
            <a:ext cx="5359400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27EE8E-EA8B-E742-8F49-9AA91691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62298"/>
            <a:ext cx="4419600" cy="29955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99FA9A-5D86-2B41-A175-2292453D6236}"/>
              </a:ext>
            </a:extLst>
          </p:cNvPr>
          <p:cNvSpPr txBox="1"/>
          <p:nvPr/>
        </p:nvSpPr>
        <p:spPr>
          <a:xfrm>
            <a:off x="838200" y="1385219"/>
            <a:ext cx="567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예시 </a:t>
            </a:r>
            <a:r>
              <a:rPr kumimoji="1" lang="en-US" altLang="ko-KR" dirty="0"/>
              <a:t>) </a:t>
            </a:r>
            <a:r>
              <a:rPr kumimoji="1" lang="ko-KR" altLang="en-US" dirty="0"/>
              <a:t>직업이라는 데이터를 이용해 수식 전개할 경우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FB7D51-561F-F44A-925A-7E968AD74836}"/>
                  </a:ext>
                </a:extLst>
              </p:cNvPr>
              <p:cNvSpPr txBox="1"/>
              <p:nvPr/>
            </p:nvSpPr>
            <p:spPr>
              <a:xfrm>
                <a:off x="838200" y="4981922"/>
                <a:ext cx="7495385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𝑒𝑑𝑢𝑐𝑎𝑡𝑜𝑟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0 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𝑝𝑟𝑜𝑔𝑟𝑎𝑚𝑚𝑒𝑟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</m:t>
                      </m:r>
                    </m:oMath>
                  </m:oMathPara>
                </a14:m>
                <a:endParaRPr kumimoji="1" lang="en-US" altLang="ko-Kore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FB7D51-561F-F44A-925A-7E968AD7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81922"/>
                <a:ext cx="7495385" cy="299569"/>
              </a:xfrm>
              <a:prstGeom prst="rect">
                <a:avLst/>
              </a:prstGeom>
              <a:blipFill>
                <a:blip r:embed="rId4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1CD53-4A75-E749-9507-A030962FD478}"/>
                  </a:ext>
                </a:extLst>
              </p:cNvPr>
              <p:cNvSpPr txBox="1"/>
              <p:nvPr/>
            </p:nvSpPr>
            <p:spPr>
              <a:xfrm>
                <a:off x="838200" y="5364188"/>
                <a:ext cx="744671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𝑒𝑑𝑢𝑐𝑎𝑡𝑜𝑟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∗1 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𝑝𝑟𝑜𝑔𝑟𝑎𝑚𝑚𝑒𝑟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</m:t>
                      </m:r>
                    </m:oMath>
                  </m:oMathPara>
                </a14:m>
                <a:endParaRPr kumimoji="1" lang="en-US" altLang="ko-Kore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1CD53-4A75-E749-9507-A030962F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64188"/>
                <a:ext cx="7446718" cy="299569"/>
              </a:xfrm>
              <a:prstGeom prst="rect">
                <a:avLst/>
              </a:prstGeom>
              <a:blipFill>
                <a:blip r:embed="rId5"/>
                <a:stretch>
                  <a:fillRect l="-341" t="-4000" r="-17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845B2-00AD-A740-B727-E2CB88028668}"/>
                  </a:ext>
                </a:extLst>
              </p:cNvPr>
              <p:cNvSpPr txBox="1"/>
              <p:nvPr/>
            </p:nvSpPr>
            <p:spPr>
              <a:xfrm>
                <a:off x="838200" y="5746454"/>
                <a:ext cx="744671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𝑒𝑑𝑢𝑐𝑎𝑡𝑜𝑟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𝑝𝑟𝑜𝑔𝑟𝑎𝑚𝑚𝑒𝑟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</m:t>
                      </m:r>
                    </m:oMath>
                  </m:oMathPara>
                </a14:m>
                <a:endParaRPr kumimoji="1" lang="en-US" altLang="ko-Kore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845B2-00AD-A740-B727-E2CB8802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46454"/>
                <a:ext cx="7446718" cy="299569"/>
              </a:xfrm>
              <a:prstGeom prst="rect">
                <a:avLst/>
              </a:prstGeom>
              <a:blipFill>
                <a:blip r:embed="rId6"/>
                <a:stretch>
                  <a:fillRect t="-4000" b="-24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913108-1580-F64C-9ADA-FAB8B1F9188C}"/>
                  </a:ext>
                </a:extLst>
              </p:cNvPr>
              <p:cNvSpPr txBox="1"/>
              <p:nvPr/>
            </p:nvSpPr>
            <p:spPr>
              <a:xfrm>
                <a:off x="838200" y="6128721"/>
                <a:ext cx="744671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𝑒𝑑𝑢𝑐𝑎𝑡𝑜𝑟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𝑝𝑟𝑜𝑔𝑟𝑎𝑚𝑚𝑒𝑟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</m:t>
                      </m:r>
                    </m:oMath>
                  </m:oMathPara>
                </a14:m>
                <a:endParaRPr kumimoji="1" lang="en-US" altLang="ko-Kore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913108-1580-F64C-9ADA-FAB8B1F91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28721"/>
                <a:ext cx="7446718" cy="299569"/>
              </a:xfrm>
              <a:prstGeom prst="rect">
                <a:avLst/>
              </a:prstGeom>
              <a:blipFill>
                <a:blip r:embed="rId7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50E66B-FF7A-554C-9978-E6518CBE4C89}"/>
                  </a:ext>
                </a:extLst>
              </p:cNvPr>
              <p:cNvSpPr txBox="1"/>
              <p:nvPr/>
            </p:nvSpPr>
            <p:spPr>
              <a:xfrm>
                <a:off x="838200" y="6510988"/>
                <a:ext cx="7390869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𝑒𝑑𝑢𝑐𝑎𝑡𝑜𝑟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𝑜𝑡h𝑒𝑟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𝑝𝑟𝑜𝑔𝑟𝑎𝑚𝑚𝑒𝑟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 0 + </m:t>
                      </m:r>
                      <m:sSub>
                        <m:sSubPr>
                          <m:ctrlP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ore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𝑠𝑡𝑢𝑑𝑒𝑛𝑡</m:t>
                          </m:r>
                        </m:sub>
                      </m:sSub>
                      <m:r>
                        <a:rPr kumimoji="1" lang="en-US" altLang="ko-Kore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ko-Kore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en-US" altLang="ko-Kore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50E66B-FF7A-554C-9978-E6518CBE4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510988"/>
                <a:ext cx="7390869" cy="299569"/>
              </a:xfrm>
              <a:prstGeom prst="rect">
                <a:avLst/>
              </a:prstGeom>
              <a:blipFill>
                <a:blip r:embed="rId8"/>
                <a:stretch>
                  <a:fillRect t="-8333" b="-25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91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추천</a:t>
            </a:r>
            <a:r>
              <a:rPr lang="ko-KR" altLang="en-US" sz="3200" dirty="0"/>
              <a:t> 시스템의 목적</a:t>
            </a:r>
            <a:endParaRPr lang="ko-Kore-KR" altLang="en-US" sz="3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57A712-F6B1-0041-8A6D-DA03BE59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04" y="2075680"/>
            <a:ext cx="1908340" cy="19083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45D1B0-E992-C44D-A144-B188B151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977006" y="3029850"/>
            <a:ext cx="1908340" cy="19083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34AC1-CE5A-B246-B43D-DDC25329CE85}"/>
              </a:ext>
            </a:extLst>
          </p:cNvPr>
          <p:cNvSpPr/>
          <p:nvPr/>
        </p:nvSpPr>
        <p:spPr>
          <a:xfrm>
            <a:off x="838200" y="1259742"/>
            <a:ext cx="8149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b="1" dirty="0"/>
              <a:t>핵심 이슈 </a:t>
            </a:r>
            <a:r>
              <a:rPr kumimoji="1" lang="en-US" altLang="ko-KR" sz="2800" b="1" dirty="0"/>
              <a:t>: </a:t>
            </a:r>
            <a:r>
              <a:rPr kumimoji="1" lang="ko-KR" altLang="en-US" sz="2800" b="1" dirty="0"/>
              <a:t>고객에게 </a:t>
            </a:r>
            <a:r>
              <a:rPr kumimoji="1" lang="ko-KR" altLang="en-US" sz="2800" b="1" dirty="0">
                <a:solidFill>
                  <a:schemeClr val="accent2"/>
                </a:solidFill>
              </a:rPr>
              <a:t>어떠한 제품을 권할 것</a:t>
            </a:r>
            <a:r>
              <a:rPr kumimoji="1" lang="ko-KR" altLang="en-US" sz="2800" b="1" dirty="0"/>
              <a:t>인가</a:t>
            </a:r>
            <a:r>
              <a:rPr kumimoji="1" lang="en-US" altLang="ko-KR" sz="2800" b="1" dirty="0"/>
              <a:t>?</a:t>
            </a:r>
            <a:endParaRPr kumimoji="1"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BCFB23-FDFF-9C47-A340-A9AC1D73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345" y="2075680"/>
            <a:ext cx="2561390" cy="2561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E061B2-F738-7047-BAF5-3DDA66E80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87723"/>
            <a:ext cx="1844704" cy="18447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6E429C-D84E-EB4D-A626-C202FB30FDB8}"/>
              </a:ext>
            </a:extLst>
          </p:cNvPr>
          <p:cNvSpPr txBox="1"/>
          <p:nvPr/>
        </p:nvSpPr>
        <p:spPr>
          <a:xfrm>
            <a:off x="1437386" y="47535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고객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ED5E9A-1B24-9A43-B5A2-9CF13C9BA235}"/>
              </a:ext>
            </a:extLst>
          </p:cNvPr>
          <p:cNvSpPr txBox="1"/>
          <p:nvPr/>
        </p:nvSpPr>
        <p:spPr>
          <a:xfrm>
            <a:off x="5842874" y="4836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상점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322A3-A228-8544-8272-3E2A6196FC83}"/>
              </a:ext>
            </a:extLst>
          </p:cNvPr>
          <p:cNvSpPr txBox="1"/>
          <p:nvPr/>
        </p:nvSpPr>
        <p:spPr>
          <a:xfrm>
            <a:off x="838200" y="5441831"/>
            <a:ext cx="57374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u="sng" dirty="0"/>
              <a:t>기업에서 추천 시스템을 만드는 목적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sz="2800" dirty="0"/>
              <a:t>		</a:t>
            </a:r>
            <a:r>
              <a:rPr kumimoji="1" lang="ko-Kore-KR" altLang="en-US" sz="2800" dirty="0"/>
              <a:t>기업의</a:t>
            </a:r>
            <a:r>
              <a:rPr kumimoji="1" lang="en-US" altLang="ko-KR" sz="2800" dirty="0"/>
              <a:t> </a:t>
            </a:r>
            <a:r>
              <a:rPr kumimoji="1" lang="ko-KR" altLang="en-US" sz="2800" b="1" dirty="0">
                <a:solidFill>
                  <a:schemeClr val="accent2"/>
                </a:solidFill>
              </a:rPr>
              <a:t>매출</a:t>
            </a:r>
            <a:r>
              <a:rPr kumimoji="1" lang="en-US" altLang="ko-KR" sz="2800" b="1" dirty="0">
                <a:solidFill>
                  <a:schemeClr val="accent2"/>
                </a:solidFill>
              </a:rPr>
              <a:t>,</a:t>
            </a:r>
            <a:r>
              <a:rPr kumimoji="1" lang="ko-KR" altLang="en-US" sz="2800" b="1" dirty="0">
                <a:solidFill>
                  <a:schemeClr val="accent2"/>
                </a:solidFill>
              </a:rPr>
              <a:t> 이윤</a:t>
            </a:r>
            <a:r>
              <a:rPr kumimoji="1" lang="ko-KR" altLang="en-US" sz="2800" dirty="0"/>
              <a:t> 증대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613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46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4E4602A-66B6-7B47-9F0C-AFA03C92B930}"/>
              </a:ext>
            </a:extLst>
          </p:cNvPr>
          <p:cNvCxnSpPr/>
          <p:nvPr/>
        </p:nvCxnSpPr>
        <p:spPr>
          <a:xfrm>
            <a:off x="370936" y="2113472"/>
            <a:ext cx="111992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743585-5CE3-9C4C-B903-BEEA53BE9AAA}"/>
              </a:ext>
            </a:extLst>
          </p:cNvPr>
          <p:cNvCxnSpPr>
            <a:cxnSpLocks/>
          </p:cNvCxnSpPr>
          <p:nvPr/>
        </p:nvCxnSpPr>
        <p:spPr>
          <a:xfrm>
            <a:off x="603849" y="2104845"/>
            <a:ext cx="0" cy="68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0E5152-FBD5-1E4E-AE55-E914B251D581}"/>
              </a:ext>
            </a:extLst>
          </p:cNvPr>
          <p:cNvSpPr txBox="1"/>
          <p:nvPr/>
        </p:nvSpPr>
        <p:spPr>
          <a:xfrm>
            <a:off x="603849" y="230683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원핫 인코딩으로 변형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333F5-B01F-D44D-951A-C25EA28728D2}"/>
                  </a:ext>
                </a:extLst>
              </p:cNvPr>
              <p:cNvSpPr txBox="1"/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ore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998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1998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E7333F5-B01F-D44D-951A-C25EA2872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26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87B13-6080-3E4E-B54C-14FC43293B8B}"/>
                  </a:ext>
                </a:extLst>
              </p:cNvPr>
              <p:cNvSpPr txBox="1"/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ore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998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1998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87B13-6080-3E4E-B54C-14FC4329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F8A0372-3BEE-1143-AB4F-AB7E63BBF951}"/>
              </a:ext>
            </a:extLst>
          </p:cNvPr>
          <p:cNvCxnSpPr/>
          <p:nvPr/>
        </p:nvCxnSpPr>
        <p:spPr>
          <a:xfrm>
            <a:off x="370936" y="2113472"/>
            <a:ext cx="111992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2B766E-58B7-8945-88DF-FA9565F0F9B2}"/>
              </a:ext>
            </a:extLst>
          </p:cNvPr>
          <p:cNvCxnSpPr>
            <a:cxnSpLocks/>
          </p:cNvCxnSpPr>
          <p:nvPr/>
        </p:nvCxnSpPr>
        <p:spPr>
          <a:xfrm>
            <a:off x="603849" y="2104845"/>
            <a:ext cx="0" cy="68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2C0AC0-A760-DE44-B1D6-47FF710F162D}"/>
              </a:ext>
            </a:extLst>
          </p:cNvPr>
          <p:cNvSpPr txBox="1"/>
          <p:nvPr/>
        </p:nvSpPr>
        <p:spPr>
          <a:xfrm>
            <a:off x="603849" y="230683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원핫 인코딩으로 변형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9E728-8DF7-2246-B41E-E78361FFDB9F}"/>
              </a:ext>
            </a:extLst>
          </p:cNvPr>
          <p:cNvSpPr txBox="1"/>
          <p:nvPr/>
        </p:nvSpPr>
        <p:spPr>
          <a:xfrm>
            <a:off x="301924" y="479839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C07F5-0596-EE40-8B35-0E3343E207F2}"/>
              </a:ext>
            </a:extLst>
          </p:cNvPr>
          <p:cNvSpPr txBox="1"/>
          <p:nvPr/>
        </p:nvSpPr>
        <p:spPr>
          <a:xfrm>
            <a:off x="370936" y="4991756"/>
            <a:ext cx="869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Q)  </a:t>
            </a:r>
            <a:r>
              <a:rPr kumimoji="1" lang="en-US" altLang="ko-Kore-KR" u="sng" dirty="0"/>
              <a:t>1</a:t>
            </a:r>
            <a:r>
              <a:rPr kumimoji="1" lang="en-US" altLang="ko-KR" u="sng" dirty="0"/>
              <a:t>5</a:t>
            </a:r>
            <a:r>
              <a:rPr kumimoji="1" lang="ko-KR" altLang="en-US" u="sng" dirty="0"/>
              <a:t>세 남자인 </a:t>
            </a:r>
            <a:r>
              <a:rPr kumimoji="1" lang="ko-KR" altLang="en-US" u="sng" dirty="0" err="1"/>
              <a:t>고객번호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4</a:t>
            </a:r>
            <a:r>
              <a:rPr kumimoji="1" lang="ko-KR" altLang="en-US" u="sng" dirty="0"/>
              <a:t>번이 </a:t>
            </a:r>
            <a:r>
              <a:rPr kumimoji="1" lang="en-US" altLang="ko-KR" u="sng" dirty="0"/>
              <a:t>1923</a:t>
            </a:r>
            <a:r>
              <a:rPr kumimoji="1" lang="ko-KR" altLang="en-US" u="sng" dirty="0"/>
              <a:t>년에 개봉한 </a:t>
            </a:r>
            <a:r>
              <a:rPr kumimoji="1" lang="ko-KR" altLang="en-US" u="sng" dirty="0" err="1"/>
              <a:t>영화번호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2</a:t>
            </a:r>
            <a:r>
              <a:rPr kumimoji="1" lang="ko-KR" altLang="en-US" u="sng" dirty="0"/>
              <a:t>번을 선호할 확률은</a:t>
            </a:r>
            <a:r>
              <a:rPr kumimoji="1" lang="en-US" altLang="ko-KR" u="sng" dirty="0"/>
              <a:t>?</a:t>
            </a:r>
            <a:endParaRPr kumimoji="1" lang="ko-Kore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367354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87B13-6080-3E4E-B54C-14FC43293B8B}"/>
                  </a:ext>
                </a:extLst>
              </p:cNvPr>
              <p:cNvSpPr txBox="1"/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973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0~4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0~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69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 smtClean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ore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r>
                        <a:rPr kumimoji="1" lang="en-US" altLang="ko-KR" sz="1600" i="1" dirty="0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1682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1922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998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1998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087B13-6080-3E4E-B54C-14FC43293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6" y="2791060"/>
                <a:ext cx="9430595" cy="1892441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F8A0372-3BEE-1143-AB4F-AB7E63BBF951}"/>
              </a:ext>
            </a:extLst>
          </p:cNvPr>
          <p:cNvCxnSpPr/>
          <p:nvPr/>
        </p:nvCxnSpPr>
        <p:spPr>
          <a:xfrm>
            <a:off x="370936" y="2113472"/>
            <a:ext cx="111992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12B766E-58B7-8945-88DF-FA9565F0F9B2}"/>
              </a:ext>
            </a:extLst>
          </p:cNvPr>
          <p:cNvCxnSpPr>
            <a:cxnSpLocks/>
          </p:cNvCxnSpPr>
          <p:nvPr/>
        </p:nvCxnSpPr>
        <p:spPr>
          <a:xfrm>
            <a:off x="603849" y="2104845"/>
            <a:ext cx="0" cy="686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2C0AC0-A760-DE44-B1D6-47FF710F162D}"/>
              </a:ext>
            </a:extLst>
          </p:cNvPr>
          <p:cNvSpPr txBox="1"/>
          <p:nvPr/>
        </p:nvSpPr>
        <p:spPr>
          <a:xfrm>
            <a:off x="603849" y="230683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원핫 인코딩으로 변형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9E728-8DF7-2246-B41E-E78361FFDB9F}"/>
              </a:ext>
            </a:extLst>
          </p:cNvPr>
          <p:cNvSpPr txBox="1"/>
          <p:nvPr/>
        </p:nvSpPr>
        <p:spPr>
          <a:xfrm>
            <a:off x="301924" y="4798395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 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C07F5-0596-EE40-8B35-0E3343E207F2}"/>
              </a:ext>
            </a:extLst>
          </p:cNvPr>
          <p:cNvSpPr txBox="1"/>
          <p:nvPr/>
        </p:nvSpPr>
        <p:spPr>
          <a:xfrm>
            <a:off x="370936" y="4991756"/>
            <a:ext cx="869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Q)  </a:t>
            </a:r>
            <a:r>
              <a:rPr kumimoji="1" lang="en-US" altLang="ko-Kore-KR" u="sng" dirty="0"/>
              <a:t>1</a:t>
            </a:r>
            <a:r>
              <a:rPr kumimoji="1" lang="en-US" altLang="ko-KR" u="sng" dirty="0"/>
              <a:t>5</a:t>
            </a:r>
            <a:r>
              <a:rPr kumimoji="1" lang="ko-KR" altLang="en-US" u="sng" dirty="0"/>
              <a:t>세 남자인 </a:t>
            </a:r>
            <a:r>
              <a:rPr kumimoji="1" lang="ko-KR" altLang="en-US" u="sng" dirty="0" err="1"/>
              <a:t>고객번호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4</a:t>
            </a:r>
            <a:r>
              <a:rPr kumimoji="1" lang="ko-KR" altLang="en-US" u="sng" dirty="0"/>
              <a:t>번이 </a:t>
            </a:r>
            <a:r>
              <a:rPr kumimoji="1" lang="en-US" altLang="ko-KR" u="sng" dirty="0"/>
              <a:t>1923</a:t>
            </a:r>
            <a:r>
              <a:rPr kumimoji="1" lang="ko-KR" altLang="en-US" u="sng" dirty="0"/>
              <a:t>년에 개봉한 </a:t>
            </a:r>
            <a:r>
              <a:rPr kumimoji="1" lang="ko-KR" altLang="en-US" u="sng" dirty="0" err="1"/>
              <a:t>영화번호</a:t>
            </a:r>
            <a:r>
              <a:rPr kumimoji="1" lang="ko-KR" altLang="en-US" u="sng" dirty="0"/>
              <a:t> </a:t>
            </a:r>
            <a:r>
              <a:rPr kumimoji="1" lang="en-US" altLang="ko-KR" u="sng" dirty="0"/>
              <a:t>2</a:t>
            </a:r>
            <a:r>
              <a:rPr kumimoji="1" lang="ko-KR" altLang="en-US" u="sng" dirty="0"/>
              <a:t>번을 선호할 확률은</a:t>
            </a:r>
            <a:r>
              <a:rPr kumimoji="1" lang="en-US" altLang="ko-KR" u="sng" dirty="0"/>
              <a:t>?</a:t>
            </a:r>
            <a:endParaRPr kumimoji="1" lang="ko-Kore-KR" altLang="en-US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7039C4-2C4D-0F4D-9784-12117FE91833}"/>
                  </a:ext>
                </a:extLst>
              </p:cNvPr>
              <p:cNvSpPr/>
              <p:nvPr/>
            </p:nvSpPr>
            <p:spPr>
              <a:xfrm>
                <a:off x="886606" y="5554449"/>
                <a:ext cx="8399253" cy="404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고객번호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kumimoji="1" lang="en-US" altLang="ko-KR" sz="1600" b="0" i="1" dirty="0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 dirty="0">
                              <a:latin typeface="Cambria Math" panose="02040503050406030204" pitchFamily="18" charset="0"/>
                            </a:rPr>
                            <m:t>남</m:t>
                          </m:r>
                        </m:sub>
                      </m:sSub>
                      <m:r>
                        <a:rPr kumimoji="1" lang="en-US" altLang="ko-KR" sz="16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영화번호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1923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ore-KR" altLang="en-US" sz="1100" dirty="0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97039C4-2C4D-0F4D-9784-12117FE91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06" y="5554449"/>
                <a:ext cx="8399253" cy="404406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150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20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002844" y="4862245"/>
            <a:ext cx="1941710" cy="821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493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002844" y="4862245"/>
            <a:ext cx="1941710" cy="821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789324-CAC4-2D42-80BF-A919FEBAE22C}"/>
              </a:ext>
            </a:extLst>
          </p:cNvPr>
          <p:cNvCxnSpPr>
            <a:cxnSpLocks/>
          </p:cNvCxnSpPr>
          <p:nvPr/>
        </p:nvCxnSpPr>
        <p:spPr>
          <a:xfrm flipV="1">
            <a:off x="1002844" y="1844496"/>
            <a:ext cx="3118579" cy="301774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730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002844" y="4862245"/>
            <a:ext cx="1941710" cy="821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789324-CAC4-2D42-80BF-A919FEBAE22C}"/>
              </a:ext>
            </a:extLst>
          </p:cNvPr>
          <p:cNvCxnSpPr>
            <a:cxnSpLocks/>
          </p:cNvCxnSpPr>
          <p:nvPr/>
        </p:nvCxnSpPr>
        <p:spPr>
          <a:xfrm flipV="1">
            <a:off x="1002844" y="1844496"/>
            <a:ext cx="3118579" cy="301774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D28E5C-E323-3E42-A436-9921EC7C71C2}"/>
              </a:ext>
            </a:extLst>
          </p:cNvPr>
          <p:cNvCxnSpPr>
            <a:cxnSpLocks/>
          </p:cNvCxnSpPr>
          <p:nvPr/>
        </p:nvCxnSpPr>
        <p:spPr>
          <a:xfrm flipV="1">
            <a:off x="1021932" y="2734322"/>
            <a:ext cx="4304670" cy="212792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47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002844" y="4862245"/>
            <a:ext cx="1941710" cy="821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789324-CAC4-2D42-80BF-A919FEBAE22C}"/>
              </a:ext>
            </a:extLst>
          </p:cNvPr>
          <p:cNvCxnSpPr>
            <a:cxnSpLocks/>
          </p:cNvCxnSpPr>
          <p:nvPr/>
        </p:nvCxnSpPr>
        <p:spPr>
          <a:xfrm flipV="1">
            <a:off x="1002844" y="1844496"/>
            <a:ext cx="3118579" cy="301774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D28E5C-E323-3E42-A436-9921EC7C71C2}"/>
              </a:ext>
            </a:extLst>
          </p:cNvPr>
          <p:cNvCxnSpPr>
            <a:cxnSpLocks/>
          </p:cNvCxnSpPr>
          <p:nvPr/>
        </p:nvCxnSpPr>
        <p:spPr>
          <a:xfrm flipV="1">
            <a:off x="1021932" y="2734322"/>
            <a:ext cx="4304670" cy="212792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/>
              <p:nvPr/>
            </p:nvSpPr>
            <p:spPr>
              <a:xfrm>
                <a:off x="6587174" y="5396227"/>
                <a:ext cx="261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  <a:endParaRPr lang="ko-Kore-KR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74" y="5396227"/>
                <a:ext cx="2619307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A48614B-2FCB-A844-8B8A-334C02314A58}"/>
              </a:ext>
            </a:extLst>
          </p:cNvPr>
          <p:cNvSpPr/>
          <p:nvPr/>
        </p:nvSpPr>
        <p:spPr>
          <a:xfrm>
            <a:off x="6096000" y="5417511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65DE88-78FA-6A42-9312-BFF4682E21CA}"/>
              </a:ext>
            </a:extLst>
          </p:cNvPr>
          <p:cNvCxnSpPr/>
          <p:nvPr/>
        </p:nvCxnSpPr>
        <p:spPr>
          <a:xfrm>
            <a:off x="6096000" y="5273168"/>
            <a:ext cx="5257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19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endParaRPr kumimoji="1" lang="ko-KR" altLang="en-US" sz="2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9BD5A-0CAC-E048-8C97-C1C7A0E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0" y="1661348"/>
            <a:ext cx="5320548" cy="519665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002844" y="4862245"/>
            <a:ext cx="1941710" cy="821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789324-CAC4-2D42-80BF-A919FEBAE22C}"/>
              </a:ext>
            </a:extLst>
          </p:cNvPr>
          <p:cNvCxnSpPr>
            <a:cxnSpLocks/>
          </p:cNvCxnSpPr>
          <p:nvPr/>
        </p:nvCxnSpPr>
        <p:spPr>
          <a:xfrm flipV="1">
            <a:off x="1002844" y="1844496"/>
            <a:ext cx="3118579" cy="301774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4D28E5C-E323-3E42-A436-9921EC7C71C2}"/>
              </a:ext>
            </a:extLst>
          </p:cNvPr>
          <p:cNvCxnSpPr>
            <a:cxnSpLocks/>
          </p:cNvCxnSpPr>
          <p:nvPr/>
        </p:nvCxnSpPr>
        <p:spPr>
          <a:xfrm flipV="1">
            <a:off x="1021932" y="2734322"/>
            <a:ext cx="4304670" cy="212792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/>
              <p:nvPr/>
            </p:nvSpPr>
            <p:spPr>
              <a:xfrm>
                <a:off x="6587174" y="5396227"/>
                <a:ext cx="2619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  <a:endParaRPr lang="ko-Kore-KR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74" y="5396227"/>
                <a:ext cx="2619307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A48614B-2FCB-A844-8B8A-334C02314A58}"/>
              </a:ext>
            </a:extLst>
          </p:cNvPr>
          <p:cNvSpPr/>
          <p:nvPr/>
        </p:nvSpPr>
        <p:spPr>
          <a:xfrm>
            <a:off x="6096000" y="5417511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65DE88-78FA-6A42-9312-BFF4682E21CA}"/>
              </a:ext>
            </a:extLst>
          </p:cNvPr>
          <p:cNvCxnSpPr/>
          <p:nvPr/>
        </p:nvCxnSpPr>
        <p:spPr>
          <a:xfrm>
            <a:off x="6096000" y="5273168"/>
            <a:ext cx="5257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26EBD-66D9-9249-9515-A5D8398664C2}"/>
                  </a:ext>
                </a:extLst>
              </p:cNvPr>
              <p:cNvSpPr txBox="1"/>
              <p:nvPr/>
            </p:nvSpPr>
            <p:spPr>
              <a:xfrm>
                <a:off x="6587174" y="5888617"/>
                <a:ext cx="2815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ko-Kore-KR" alt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ore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ko-Kore-KR" altLang="en-US" dirty="0"/>
                  <a:t>은 독립적인 관계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26EBD-66D9-9249-9515-A5D839866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74" y="5888617"/>
                <a:ext cx="2815066" cy="369332"/>
              </a:xfrm>
              <a:prstGeom prst="rect">
                <a:avLst/>
              </a:prstGeom>
              <a:blipFill>
                <a:blip r:embed="rId7"/>
                <a:stretch>
                  <a:fillRect t="-6667" r="-901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17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좋은</a:t>
            </a:r>
            <a:r>
              <a:rPr lang="ko-KR" altLang="en-US" sz="3200" dirty="0"/>
              <a:t> </a:t>
            </a:r>
            <a:r>
              <a:rPr lang="ko-Kore-KR" altLang="en-US" sz="3200" dirty="0"/>
              <a:t>추천</a:t>
            </a:r>
            <a:r>
              <a:rPr lang="ko-KR" altLang="en-US" sz="3200" dirty="0"/>
              <a:t> 시스템의 기준</a:t>
            </a:r>
            <a:endParaRPr lang="ko-Kore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4962A-B864-4C48-A413-DCB4F8DFB319}"/>
              </a:ext>
            </a:extLst>
          </p:cNvPr>
          <p:cNvSpPr txBox="1"/>
          <p:nvPr/>
        </p:nvSpPr>
        <p:spPr>
          <a:xfrm>
            <a:off x="977153" y="133574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주요</a:t>
            </a:r>
            <a:r>
              <a:rPr kumimoji="1" lang="ko-KR" altLang="en-US" dirty="0"/>
              <a:t> 정량 평가 기준들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D96DB-BFC5-E640-BC13-541414239FB2}"/>
              </a:ext>
            </a:extLst>
          </p:cNvPr>
          <p:cNvSpPr txBox="1"/>
          <p:nvPr/>
        </p:nvSpPr>
        <p:spPr>
          <a:xfrm>
            <a:off x="403574" y="2029002"/>
            <a:ext cx="3179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CTR(Click Through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0E741-9F18-E54B-ABA2-6E49EC4EFBCC}"/>
                  </a:ext>
                </a:extLst>
              </p:cNvPr>
              <p:cNvSpPr txBox="1"/>
              <p:nvPr/>
            </p:nvSpPr>
            <p:spPr>
              <a:xfrm>
                <a:off x="1090222" y="2466016"/>
                <a:ext cx="2845651" cy="763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0E741-9F18-E54B-ABA2-6E49EC4E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2466016"/>
                <a:ext cx="2845651" cy="763479"/>
              </a:xfrm>
              <a:prstGeom prst="rect">
                <a:avLst/>
              </a:prstGeom>
              <a:blipFill>
                <a:blip r:embed="rId2"/>
                <a:stretch>
                  <a:fillRect l="-889" t="-1639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A820E-C9F7-7848-9DB9-87D3DDFF3BB3}"/>
              </a:ext>
            </a:extLst>
          </p:cNvPr>
          <p:cNvSpPr/>
          <p:nvPr/>
        </p:nvSpPr>
        <p:spPr>
          <a:xfrm>
            <a:off x="4267818" y="2721379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 </a:t>
            </a:r>
            <a:r>
              <a:rPr kumimoji="1" lang="ko-Kore-KR" altLang="en-US" dirty="0"/>
              <a:t>특정</a:t>
            </a:r>
            <a:r>
              <a:rPr kumimoji="1" lang="ko-KR" altLang="en-US" dirty="0"/>
              <a:t> 링크를 클릭한 유저의 비율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44713-ACB0-E747-AB99-E7727D776C76}"/>
              </a:ext>
            </a:extLst>
          </p:cNvPr>
          <p:cNvSpPr txBox="1"/>
          <p:nvPr/>
        </p:nvSpPr>
        <p:spPr>
          <a:xfrm>
            <a:off x="403574" y="3426570"/>
            <a:ext cx="3207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VTR(View Through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9A5480-F335-0E41-9EB5-F7E9B0CDFD46}"/>
                  </a:ext>
                </a:extLst>
              </p:cNvPr>
              <p:cNvSpPr txBox="1"/>
              <p:nvPr/>
            </p:nvSpPr>
            <p:spPr>
              <a:xfrm>
                <a:off x="1090222" y="3863584"/>
                <a:ext cx="3027367" cy="763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𝑉𝑇𝑅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𝑉𝑖𝑒𝑤𝑇h𝑟𝑜𝑢𝑔h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9A5480-F335-0E41-9EB5-F7E9B0CD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3863584"/>
                <a:ext cx="3027367" cy="763479"/>
              </a:xfrm>
              <a:prstGeom prst="rect">
                <a:avLst/>
              </a:prstGeom>
              <a:blipFill>
                <a:blip r:embed="rId3"/>
                <a:stretch>
                  <a:fillRect l="-837" t="-3279" r="-2092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5E1FD0-A6D7-C34B-9BB4-D0C70A2935D9}"/>
              </a:ext>
            </a:extLst>
          </p:cNvPr>
          <p:cNvSpPr/>
          <p:nvPr/>
        </p:nvSpPr>
        <p:spPr>
          <a:xfrm>
            <a:off x="4267818" y="4060657"/>
            <a:ext cx="3414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 조회한 유저의 비율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C4EDF-3F05-9444-884F-ADAC6552EC63}"/>
              </a:ext>
            </a:extLst>
          </p:cNvPr>
          <p:cNvSpPr txBox="1"/>
          <p:nvPr/>
        </p:nvSpPr>
        <p:spPr>
          <a:xfrm>
            <a:off x="403574" y="4824138"/>
            <a:ext cx="286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CVR(Conversion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D0091-E1B0-2744-AE76-F2E156085CB8}"/>
                  </a:ext>
                </a:extLst>
              </p:cNvPr>
              <p:cNvSpPr txBox="1"/>
              <p:nvPr/>
            </p:nvSpPr>
            <p:spPr>
              <a:xfrm>
                <a:off x="1090222" y="5261152"/>
                <a:ext cx="2853666" cy="756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𝑉𝑇𝑅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𝐶𝑜𝑛𝑣𝑒𝑟𝑠𝑖𝑜𝑛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D0091-E1B0-2744-AE76-F2E15608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5261152"/>
                <a:ext cx="2853666" cy="756104"/>
              </a:xfrm>
              <a:prstGeom prst="rect">
                <a:avLst/>
              </a:prstGeom>
              <a:blipFill>
                <a:blip r:embed="rId4"/>
                <a:stretch>
                  <a:fillRect l="-885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F96405-CEE4-2D47-93E4-04A0D76C8D42}"/>
              </a:ext>
            </a:extLst>
          </p:cNvPr>
          <p:cNvSpPr/>
          <p:nvPr/>
        </p:nvSpPr>
        <p:spPr>
          <a:xfrm>
            <a:off x="4267818" y="5458225"/>
            <a:ext cx="4471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</a:t>
            </a:r>
            <a:r>
              <a:rPr kumimoji="1" lang="en-US" altLang="ko-KR" dirty="0"/>
              <a:t> </a:t>
            </a:r>
            <a:r>
              <a:rPr kumimoji="1" lang="ko-KR" altLang="en-US" dirty="0"/>
              <a:t>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구매한 유저의 비율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42659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</p:spTree>
    <p:extLst>
      <p:ext uri="{BB962C8B-B14F-4D97-AF65-F5344CB8AC3E}">
        <p14:creationId xmlns:p14="http://schemas.microsoft.com/office/powerpoint/2010/main" val="1653182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3D2D441-A5B8-D64A-9FD1-41A5BC2743E0}"/>
              </a:ext>
            </a:extLst>
          </p:cNvPr>
          <p:cNvCxnSpPr>
            <a:cxnSpLocks/>
          </p:cNvCxnSpPr>
          <p:nvPr/>
        </p:nvCxnSpPr>
        <p:spPr>
          <a:xfrm>
            <a:off x="1232556" y="4699150"/>
            <a:ext cx="2888867" cy="13828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5D606F2-68EB-154E-9FA3-F71BDC933D9C}"/>
              </a:ext>
            </a:extLst>
          </p:cNvPr>
          <p:cNvCxnSpPr>
            <a:cxnSpLocks/>
          </p:cNvCxnSpPr>
          <p:nvPr/>
        </p:nvCxnSpPr>
        <p:spPr>
          <a:xfrm>
            <a:off x="1297012" y="4602360"/>
            <a:ext cx="2914639" cy="13353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5F50D06-0691-1045-9FEC-4359382120B1}"/>
              </a:ext>
            </a:extLst>
          </p:cNvPr>
          <p:cNvCxnSpPr>
            <a:cxnSpLocks/>
          </p:cNvCxnSpPr>
          <p:nvPr/>
        </p:nvCxnSpPr>
        <p:spPr>
          <a:xfrm>
            <a:off x="1574306" y="4384331"/>
            <a:ext cx="3354555" cy="3857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A7BB45D-ED6C-1443-8198-969EACDD0BEA}"/>
              </a:ext>
            </a:extLst>
          </p:cNvPr>
          <p:cNvCxnSpPr>
            <a:cxnSpLocks/>
          </p:cNvCxnSpPr>
          <p:nvPr/>
        </p:nvCxnSpPr>
        <p:spPr>
          <a:xfrm flipV="1">
            <a:off x="2830632" y="1901051"/>
            <a:ext cx="2751461" cy="17956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773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3789324-CAC4-2D42-80BF-A919FEBAE22C}"/>
              </a:ext>
            </a:extLst>
          </p:cNvPr>
          <p:cNvCxnSpPr>
            <a:cxnSpLocks/>
          </p:cNvCxnSpPr>
          <p:nvPr/>
        </p:nvCxnSpPr>
        <p:spPr>
          <a:xfrm flipV="1">
            <a:off x="1217914" y="2604977"/>
            <a:ext cx="3343453" cy="209417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8C31A81-C457-B34E-B612-A481F2D9AD80}"/>
              </a:ext>
            </a:extLst>
          </p:cNvPr>
          <p:cNvCxnSpPr>
            <a:cxnSpLocks/>
          </p:cNvCxnSpPr>
          <p:nvPr/>
        </p:nvCxnSpPr>
        <p:spPr>
          <a:xfrm flipV="1">
            <a:off x="2717347" y="2207934"/>
            <a:ext cx="1758185" cy="320957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25F8399-82B0-3447-A393-B4063717FCEF}"/>
              </a:ext>
            </a:extLst>
          </p:cNvPr>
          <p:cNvCxnSpPr>
            <a:cxnSpLocks/>
          </p:cNvCxnSpPr>
          <p:nvPr/>
        </p:nvCxnSpPr>
        <p:spPr>
          <a:xfrm flipV="1">
            <a:off x="3628059" y="1650231"/>
            <a:ext cx="1684700" cy="424278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A4CD950-F043-9B40-A413-B9F842C89927}"/>
              </a:ext>
            </a:extLst>
          </p:cNvPr>
          <p:cNvCxnSpPr>
            <a:cxnSpLocks/>
          </p:cNvCxnSpPr>
          <p:nvPr/>
        </p:nvCxnSpPr>
        <p:spPr>
          <a:xfrm flipV="1">
            <a:off x="1834639" y="2604977"/>
            <a:ext cx="2279701" cy="236663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007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곡선으로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자유형 3">
            <a:extLst>
              <a:ext uri="{FF2B5EF4-FFF2-40B4-BE49-F238E27FC236}">
                <a16:creationId xmlns:a16="http://schemas.microsoft.com/office/drawing/2014/main" id="{3F25660E-F91B-B94E-B9CD-618B7847C8F8}"/>
              </a:ext>
            </a:extLst>
          </p:cNvPr>
          <p:cNvSpPr/>
          <p:nvPr/>
        </p:nvSpPr>
        <p:spPr>
          <a:xfrm>
            <a:off x="1222744" y="2232837"/>
            <a:ext cx="3848986" cy="2456121"/>
          </a:xfrm>
          <a:custGeom>
            <a:avLst/>
            <a:gdLst>
              <a:gd name="connsiteX0" fmla="*/ 0 w 3848986"/>
              <a:gd name="connsiteY0" fmla="*/ 2424223 h 2456121"/>
              <a:gd name="connsiteX1" fmla="*/ 223284 w 3848986"/>
              <a:gd name="connsiteY1" fmla="*/ 2456121 h 2456121"/>
              <a:gd name="connsiteX2" fmla="*/ 404037 w 3848986"/>
              <a:gd name="connsiteY2" fmla="*/ 2424223 h 2456121"/>
              <a:gd name="connsiteX3" fmla="*/ 637954 w 3848986"/>
              <a:gd name="connsiteY3" fmla="*/ 2402958 h 2456121"/>
              <a:gd name="connsiteX4" fmla="*/ 818707 w 3848986"/>
              <a:gd name="connsiteY4" fmla="*/ 2371061 h 2456121"/>
              <a:gd name="connsiteX5" fmla="*/ 978196 w 3848986"/>
              <a:gd name="connsiteY5" fmla="*/ 2328530 h 2456121"/>
              <a:gd name="connsiteX6" fmla="*/ 1222744 w 3848986"/>
              <a:gd name="connsiteY6" fmla="*/ 2243470 h 2456121"/>
              <a:gd name="connsiteX7" fmla="*/ 1392865 w 3848986"/>
              <a:gd name="connsiteY7" fmla="*/ 2169042 h 2456121"/>
              <a:gd name="connsiteX8" fmla="*/ 1594884 w 3848986"/>
              <a:gd name="connsiteY8" fmla="*/ 2083982 h 2456121"/>
              <a:gd name="connsiteX9" fmla="*/ 1807535 w 3848986"/>
              <a:gd name="connsiteY9" fmla="*/ 1967023 h 2456121"/>
              <a:gd name="connsiteX10" fmla="*/ 1998921 w 3848986"/>
              <a:gd name="connsiteY10" fmla="*/ 1860698 h 2456121"/>
              <a:gd name="connsiteX11" fmla="*/ 2200940 w 3848986"/>
              <a:gd name="connsiteY11" fmla="*/ 1701210 h 2456121"/>
              <a:gd name="connsiteX12" fmla="*/ 2402958 w 3848986"/>
              <a:gd name="connsiteY12" fmla="*/ 1552354 h 2456121"/>
              <a:gd name="connsiteX13" fmla="*/ 2615609 w 3848986"/>
              <a:gd name="connsiteY13" fmla="*/ 1360968 h 2456121"/>
              <a:gd name="connsiteX14" fmla="*/ 2806996 w 3848986"/>
              <a:gd name="connsiteY14" fmla="*/ 1169582 h 2456121"/>
              <a:gd name="connsiteX15" fmla="*/ 2998382 w 3848986"/>
              <a:gd name="connsiteY15" fmla="*/ 978196 h 2456121"/>
              <a:gd name="connsiteX16" fmla="*/ 3200400 w 3848986"/>
              <a:gd name="connsiteY16" fmla="*/ 754912 h 2456121"/>
              <a:gd name="connsiteX17" fmla="*/ 3423684 w 3848986"/>
              <a:gd name="connsiteY17" fmla="*/ 510363 h 2456121"/>
              <a:gd name="connsiteX18" fmla="*/ 3636335 w 3848986"/>
              <a:gd name="connsiteY18" fmla="*/ 276447 h 2456121"/>
              <a:gd name="connsiteX19" fmla="*/ 3848986 w 3848986"/>
              <a:gd name="connsiteY19" fmla="*/ 0 h 245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48986" h="2456121">
                <a:moveTo>
                  <a:pt x="0" y="2424223"/>
                </a:moveTo>
                <a:cubicBezTo>
                  <a:pt x="77972" y="2440172"/>
                  <a:pt x="155945" y="2456121"/>
                  <a:pt x="223284" y="2456121"/>
                </a:cubicBezTo>
                <a:cubicBezTo>
                  <a:pt x="290623" y="2456121"/>
                  <a:pt x="334925" y="2433084"/>
                  <a:pt x="404037" y="2424223"/>
                </a:cubicBezTo>
                <a:cubicBezTo>
                  <a:pt x="473149" y="2415362"/>
                  <a:pt x="568842" y="2411818"/>
                  <a:pt x="637954" y="2402958"/>
                </a:cubicBezTo>
                <a:cubicBezTo>
                  <a:pt x="707066" y="2394098"/>
                  <a:pt x="762000" y="2383466"/>
                  <a:pt x="818707" y="2371061"/>
                </a:cubicBezTo>
                <a:cubicBezTo>
                  <a:pt x="875414" y="2358656"/>
                  <a:pt x="910857" y="2349795"/>
                  <a:pt x="978196" y="2328530"/>
                </a:cubicBezTo>
                <a:cubicBezTo>
                  <a:pt x="1045535" y="2307265"/>
                  <a:pt x="1153633" y="2270051"/>
                  <a:pt x="1222744" y="2243470"/>
                </a:cubicBezTo>
                <a:cubicBezTo>
                  <a:pt x="1291855" y="2216889"/>
                  <a:pt x="1392865" y="2169042"/>
                  <a:pt x="1392865" y="2169042"/>
                </a:cubicBezTo>
                <a:cubicBezTo>
                  <a:pt x="1454888" y="2142461"/>
                  <a:pt x="1525772" y="2117652"/>
                  <a:pt x="1594884" y="2083982"/>
                </a:cubicBezTo>
                <a:cubicBezTo>
                  <a:pt x="1663996" y="2050312"/>
                  <a:pt x="1807535" y="1967023"/>
                  <a:pt x="1807535" y="1967023"/>
                </a:cubicBezTo>
                <a:cubicBezTo>
                  <a:pt x="1874875" y="1929809"/>
                  <a:pt x="1933354" y="1905000"/>
                  <a:pt x="1998921" y="1860698"/>
                </a:cubicBezTo>
                <a:cubicBezTo>
                  <a:pt x="2064488" y="1816396"/>
                  <a:pt x="2133601" y="1752601"/>
                  <a:pt x="2200940" y="1701210"/>
                </a:cubicBezTo>
                <a:cubicBezTo>
                  <a:pt x="2268280" y="1649819"/>
                  <a:pt x="2333847" y="1609061"/>
                  <a:pt x="2402958" y="1552354"/>
                </a:cubicBezTo>
                <a:cubicBezTo>
                  <a:pt x="2472069" y="1495647"/>
                  <a:pt x="2548269" y="1424763"/>
                  <a:pt x="2615609" y="1360968"/>
                </a:cubicBezTo>
                <a:cubicBezTo>
                  <a:pt x="2682949" y="1297173"/>
                  <a:pt x="2806996" y="1169582"/>
                  <a:pt x="2806996" y="1169582"/>
                </a:cubicBezTo>
                <a:cubicBezTo>
                  <a:pt x="2870791" y="1105787"/>
                  <a:pt x="2932815" y="1047308"/>
                  <a:pt x="2998382" y="978196"/>
                </a:cubicBezTo>
                <a:cubicBezTo>
                  <a:pt x="3063949" y="909084"/>
                  <a:pt x="3200400" y="754912"/>
                  <a:pt x="3200400" y="754912"/>
                </a:cubicBezTo>
                <a:lnTo>
                  <a:pt x="3423684" y="510363"/>
                </a:lnTo>
                <a:cubicBezTo>
                  <a:pt x="3496340" y="430619"/>
                  <a:pt x="3565451" y="361507"/>
                  <a:pt x="3636335" y="276447"/>
                </a:cubicBezTo>
                <a:cubicBezTo>
                  <a:pt x="3707219" y="191387"/>
                  <a:pt x="3677093" y="248093"/>
                  <a:pt x="384898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6906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곡선으로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/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dirty="0"/>
                  <a:t> </a:t>
                </a:r>
                <a:r>
                  <a:rPr lang="ko-KR" altLang="en-US" dirty="0"/>
                  <a:t>사이에는 상호작용이 존재</a:t>
                </a:r>
                <a:endParaRPr lang="ko-Kore-K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blipFill>
                <a:blip r:embed="rId6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945E8089-D8ED-DF40-BC0B-1C8A9A08827D}"/>
              </a:ext>
            </a:extLst>
          </p:cNvPr>
          <p:cNvSpPr/>
          <p:nvPr/>
        </p:nvSpPr>
        <p:spPr>
          <a:xfrm>
            <a:off x="6185187" y="4770058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3F25660E-F91B-B94E-B9CD-618B7847C8F8}"/>
              </a:ext>
            </a:extLst>
          </p:cNvPr>
          <p:cNvSpPr/>
          <p:nvPr/>
        </p:nvSpPr>
        <p:spPr>
          <a:xfrm>
            <a:off x="1222744" y="2232837"/>
            <a:ext cx="3848986" cy="2456121"/>
          </a:xfrm>
          <a:custGeom>
            <a:avLst/>
            <a:gdLst>
              <a:gd name="connsiteX0" fmla="*/ 0 w 3848986"/>
              <a:gd name="connsiteY0" fmla="*/ 2424223 h 2456121"/>
              <a:gd name="connsiteX1" fmla="*/ 223284 w 3848986"/>
              <a:gd name="connsiteY1" fmla="*/ 2456121 h 2456121"/>
              <a:gd name="connsiteX2" fmla="*/ 404037 w 3848986"/>
              <a:gd name="connsiteY2" fmla="*/ 2424223 h 2456121"/>
              <a:gd name="connsiteX3" fmla="*/ 637954 w 3848986"/>
              <a:gd name="connsiteY3" fmla="*/ 2402958 h 2456121"/>
              <a:gd name="connsiteX4" fmla="*/ 818707 w 3848986"/>
              <a:gd name="connsiteY4" fmla="*/ 2371061 h 2456121"/>
              <a:gd name="connsiteX5" fmla="*/ 978196 w 3848986"/>
              <a:gd name="connsiteY5" fmla="*/ 2328530 h 2456121"/>
              <a:gd name="connsiteX6" fmla="*/ 1222744 w 3848986"/>
              <a:gd name="connsiteY6" fmla="*/ 2243470 h 2456121"/>
              <a:gd name="connsiteX7" fmla="*/ 1392865 w 3848986"/>
              <a:gd name="connsiteY7" fmla="*/ 2169042 h 2456121"/>
              <a:gd name="connsiteX8" fmla="*/ 1594884 w 3848986"/>
              <a:gd name="connsiteY8" fmla="*/ 2083982 h 2456121"/>
              <a:gd name="connsiteX9" fmla="*/ 1807535 w 3848986"/>
              <a:gd name="connsiteY9" fmla="*/ 1967023 h 2456121"/>
              <a:gd name="connsiteX10" fmla="*/ 1998921 w 3848986"/>
              <a:gd name="connsiteY10" fmla="*/ 1860698 h 2456121"/>
              <a:gd name="connsiteX11" fmla="*/ 2200940 w 3848986"/>
              <a:gd name="connsiteY11" fmla="*/ 1701210 h 2456121"/>
              <a:gd name="connsiteX12" fmla="*/ 2402958 w 3848986"/>
              <a:gd name="connsiteY12" fmla="*/ 1552354 h 2456121"/>
              <a:gd name="connsiteX13" fmla="*/ 2615609 w 3848986"/>
              <a:gd name="connsiteY13" fmla="*/ 1360968 h 2456121"/>
              <a:gd name="connsiteX14" fmla="*/ 2806996 w 3848986"/>
              <a:gd name="connsiteY14" fmla="*/ 1169582 h 2456121"/>
              <a:gd name="connsiteX15" fmla="*/ 2998382 w 3848986"/>
              <a:gd name="connsiteY15" fmla="*/ 978196 h 2456121"/>
              <a:gd name="connsiteX16" fmla="*/ 3200400 w 3848986"/>
              <a:gd name="connsiteY16" fmla="*/ 754912 h 2456121"/>
              <a:gd name="connsiteX17" fmla="*/ 3423684 w 3848986"/>
              <a:gd name="connsiteY17" fmla="*/ 510363 h 2456121"/>
              <a:gd name="connsiteX18" fmla="*/ 3636335 w 3848986"/>
              <a:gd name="connsiteY18" fmla="*/ 276447 h 2456121"/>
              <a:gd name="connsiteX19" fmla="*/ 3848986 w 3848986"/>
              <a:gd name="connsiteY19" fmla="*/ 0 h 245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48986" h="2456121">
                <a:moveTo>
                  <a:pt x="0" y="2424223"/>
                </a:moveTo>
                <a:cubicBezTo>
                  <a:pt x="77972" y="2440172"/>
                  <a:pt x="155945" y="2456121"/>
                  <a:pt x="223284" y="2456121"/>
                </a:cubicBezTo>
                <a:cubicBezTo>
                  <a:pt x="290623" y="2456121"/>
                  <a:pt x="334925" y="2433084"/>
                  <a:pt x="404037" y="2424223"/>
                </a:cubicBezTo>
                <a:cubicBezTo>
                  <a:pt x="473149" y="2415362"/>
                  <a:pt x="568842" y="2411818"/>
                  <a:pt x="637954" y="2402958"/>
                </a:cubicBezTo>
                <a:cubicBezTo>
                  <a:pt x="707066" y="2394098"/>
                  <a:pt x="762000" y="2383466"/>
                  <a:pt x="818707" y="2371061"/>
                </a:cubicBezTo>
                <a:cubicBezTo>
                  <a:pt x="875414" y="2358656"/>
                  <a:pt x="910857" y="2349795"/>
                  <a:pt x="978196" y="2328530"/>
                </a:cubicBezTo>
                <a:cubicBezTo>
                  <a:pt x="1045535" y="2307265"/>
                  <a:pt x="1153633" y="2270051"/>
                  <a:pt x="1222744" y="2243470"/>
                </a:cubicBezTo>
                <a:cubicBezTo>
                  <a:pt x="1291855" y="2216889"/>
                  <a:pt x="1392865" y="2169042"/>
                  <a:pt x="1392865" y="2169042"/>
                </a:cubicBezTo>
                <a:cubicBezTo>
                  <a:pt x="1454888" y="2142461"/>
                  <a:pt x="1525772" y="2117652"/>
                  <a:pt x="1594884" y="2083982"/>
                </a:cubicBezTo>
                <a:cubicBezTo>
                  <a:pt x="1663996" y="2050312"/>
                  <a:pt x="1807535" y="1967023"/>
                  <a:pt x="1807535" y="1967023"/>
                </a:cubicBezTo>
                <a:cubicBezTo>
                  <a:pt x="1874875" y="1929809"/>
                  <a:pt x="1933354" y="1905000"/>
                  <a:pt x="1998921" y="1860698"/>
                </a:cubicBezTo>
                <a:cubicBezTo>
                  <a:pt x="2064488" y="1816396"/>
                  <a:pt x="2133601" y="1752601"/>
                  <a:pt x="2200940" y="1701210"/>
                </a:cubicBezTo>
                <a:cubicBezTo>
                  <a:pt x="2268280" y="1649819"/>
                  <a:pt x="2333847" y="1609061"/>
                  <a:pt x="2402958" y="1552354"/>
                </a:cubicBezTo>
                <a:cubicBezTo>
                  <a:pt x="2472069" y="1495647"/>
                  <a:pt x="2548269" y="1424763"/>
                  <a:pt x="2615609" y="1360968"/>
                </a:cubicBezTo>
                <a:cubicBezTo>
                  <a:pt x="2682949" y="1297173"/>
                  <a:pt x="2806996" y="1169582"/>
                  <a:pt x="2806996" y="1169582"/>
                </a:cubicBezTo>
                <a:cubicBezTo>
                  <a:pt x="2870791" y="1105787"/>
                  <a:pt x="2932815" y="1047308"/>
                  <a:pt x="2998382" y="978196"/>
                </a:cubicBezTo>
                <a:cubicBezTo>
                  <a:pt x="3063949" y="909084"/>
                  <a:pt x="3200400" y="754912"/>
                  <a:pt x="3200400" y="754912"/>
                </a:cubicBezTo>
                <a:lnTo>
                  <a:pt x="3423684" y="510363"/>
                </a:lnTo>
                <a:cubicBezTo>
                  <a:pt x="3496340" y="430619"/>
                  <a:pt x="3565451" y="361507"/>
                  <a:pt x="3636335" y="276447"/>
                </a:cubicBezTo>
                <a:cubicBezTo>
                  <a:pt x="3707219" y="191387"/>
                  <a:pt x="3677093" y="248093"/>
                  <a:pt x="384898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2476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곡선으로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/>
              <p:nvPr/>
            </p:nvSpPr>
            <p:spPr>
              <a:xfrm>
                <a:off x="6587174" y="5396227"/>
                <a:ext cx="3776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  <a:endParaRPr lang="ko-Kore-KR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74" y="5396227"/>
                <a:ext cx="377648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65DE88-78FA-6A42-9312-BFF4682E21CA}"/>
              </a:ext>
            </a:extLst>
          </p:cNvPr>
          <p:cNvCxnSpPr/>
          <p:nvPr/>
        </p:nvCxnSpPr>
        <p:spPr>
          <a:xfrm>
            <a:off x="6096000" y="5273168"/>
            <a:ext cx="5257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/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dirty="0"/>
                  <a:t> </a:t>
                </a:r>
                <a:r>
                  <a:rPr lang="ko-KR" altLang="en-US" dirty="0"/>
                  <a:t>사이에는 상호작용이 존재</a:t>
                </a:r>
                <a:endParaRPr lang="ko-Kore-K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blipFill>
                <a:blip r:embed="rId7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945E8089-D8ED-DF40-BC0B-1C8A9A08827D}"/>
              </a:ext>
            </a:extLst>
          </p:cNvPr>
          <p:cNvSpPr/>
          <p:nvPr/>
        </p:nvSpPr>
        <p:spPr>
          <a:xfrm>
            <a:off x="6185187" y="4770058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1E4CC77-7C18-7446-8523-18FF701EB6B7}"/>
              </a:ext>
            </a:extLst>
          </p:cNvPr>
          <p:cNvCxnSpPr/>
          <p:nvPr/>
        </p:nvCxnSpPr>
        <p:spPr>
          <a:xfrm>
            <a:off x="8984512" y="5765559"/>
            <a:ext cx="5528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A15263-7392-244F-A964-8B8348FADB49}"/>
              </a:ext>
            </a:extLst>
          </p:cNvPr>
          <p:cNvSpPr txBox="1"/>
          <p:nvPr/>
        </p:nvSpPr>
        <p:spPr>
          <a:xfrm>
            <a:off x="7888627" y="5786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x2</a:t>
            </a:r>
            <a:r>
              <a:rPr kumimoji="1" lang="ko-KR" altLang="en-US" dirty="0"/>
              <a:t>에 대한 </a:t>
            </a:r>
            <a:r>
              <a:rPr kumimoji="1" lang="ko-KR" altLang="en-US" dirty="0">
                <a:solidFill>
                  <a:srgbClr val="FF0000"/>
                </a:solidFill>
              </a:rPr>
              <a:t>상호작용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3F25660E-F91B-B94E-B9CD-618B7847C8F8}"/>
              </a:ext>
            </a:extLst>
          </p:cNvPr>
          <p:cNvSpPr/>
          <p:nvPr/>
        </p:nvSpPr>
        <p:spPr>
          <a:xfrm>
            <a:off x="1222744" y="2232837"/>
            <a:ext cx="3848986" cy="2456121"/>
          </a:xfrm>
          <a:custGeom>
            <a:avLst/>
            <a:gdLst>
              <a:gd name="connsiteX0" fmla="*/ 0 w 3848986"/>
              <a:gd name="connsiteY0" fmla="*/ 2424223 h 2456121"/>
              <a:gd name="connsiteX1" fmla="*/ 223284 w 3848986"/>
              <a:gd name="connsiteY1" fmla="*/ 2456121 h 2456121"/>
              <a:gd name="connsiteX2" fmla="*/ 404037 w 3848986"/>
              <a:gd name="connsiteY2" fmla="*/ 2424223 h 2456121"/>
              <a:gd name="connsiteX3" fmla="*/ 637954 w 3848986"/>
              <a:gd name="connsiteY3" fmla="*/ 2402958 h 2456121"/>
              <a:gd name="connsiteX4" fmla="*/ 818707 w 3848986"/>
              <a:gd name="connsiteY4" fmla="*/ 2371061 h 2456121"/>
              <a:gd name="connsiteX5" fmla="*/ 978196 w 3848986"/>
              <a:gd name="connsiteY5" fmla="*/ 2328530 h 2456121"/>
              <a:gd name="connsiteX6" fmla="*/ 1222744 w 3848986"/>
              <a:gd name="connsiteY6" fmla="*/ 2243470 h 2456121"/>
              <a:gd name="connsiteX7" fmla="*/ 1392865 w 3848986"/>
              <a:gd name="connsiteY7" fmla="*/ 2169042 h 2456121"/>
              <a:gd name="connsiteX8" fmla="*/ 1594884 w 3848986"/>
              <a:gd name="connsiteY8" fmla="*/ 2083982 h 2456121"/>
              <a:gd name="connsiteX9" fmla="*/ 1807535 w 3848986"/>
              <a:gd name="connsiteY9" fmla="*/ 1967023 h 2456121"/>
              <a:gd name="connsiteX10" fmla="*/ 1998921 w 3848986"/>
              <a:gd name="connsiteY10" fmla="*/ 1860698 h 2456121"/>
              <a:gd name="connsiteX11" fmla="*/ 2200940 w 3848986"/>
              <a:gd name="connsiteY11" fmla="*/ 1701210 h 2456121"/>
              <a:gd name="connsiteX12" fmla="*/ 2402958 w 3848986"/>
              <a:gd name="connsiteY12" fmla="*/ 1552354 h 2456121"/>
              <a:gd name="connsiteX13" fmla="*/ 2615609 w 3848986"/>
              <a:gd name="connsiteY13" fmla="*/ 1360968 h 2456121"/>
              <a:gd name="connsiteX14" fmla="*/ 2806996 w 3848986"/>
              <a:gd name="connsiteY14" fmla="*/ 1169582 h 2456121"/>
              <a:gd name="connsiteX15" fmla="*/ 2998382 w 3848986"/>
              <a:gd name="connsiteY15" fmla="*/ 978196 h 2456121"/>
              <a:gd name="connsiteX16" fmla="*/ 3200400 w 3848986"/>
              <a:gd name="connsiteY16" fmla="*/ 754912 h 2456121"/>
              <a:gd name="connsiteX17" fmla="*/ 3423684 w 3848986"/>
              <a:gd name="connsiteY17" fmla="*/ 510363 h 2456121"/>
              <a:gd name="connsiteX18" fmla="*/ 3636335 w 3848986"/>
              <a:gd name="connsiteY18" fmla="*/ 276447 h 2456121"/>
              <a:gd name="connsiteX19" fmla="*/ 3848986 w 3848986"/>
              <a:gd name="connsiteY19" fmla="*/ 0 h 245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48986" h="2456121">
                <a:moveTo>
                  <a:pt x="0" y="2424223"/>
                </a:moveTo>
                <a:cubicBezTo>
                  <a:pt x="77972" y="2440172"/>
                  <a:pt x="155945" y="2456121"/>
                  <a:pt x="223284" y="2456121"/>
                </a:cubicBezTo>
                <a:cubicBezTo>
                  <a:pt x="290623" y="2456121"/>
                  <a:pt x="334925" y="2433084"/>
                  <a:pt x="404037" y="2424223"/>
                </a:cubicBezTo>
                <a:cubicBezTo>
                  <a:pt x="473149" y="2415362"/>
                  <a:pt x="568842" y="2411818"/>
                  <a:pt x="637954" y="2402958"/>
                </a:cubicBezTo>
                <a:cubicBezTo>
                  <a:pt x="707066" y="2394098"/>
                  <a:pt x="762000" y="2383466"/>
                  <a:pt x="818707" y="2371061"/>
                </a:cubicBezTo>
                <a:cubicBezTo>
                  <a:pt x="875414" y="2358656"/>
                  <a:pt x="910857" y="2349795"/>
                  <a:pt x="978196" y="2328530"/>
                </a:cubicBezTo>
                <a:cubicBezTo>
                  <a:pt x="1045535" y="2307265"/>
                  <a:pt x="1153633" y="2270051"/>
                  <a:pt x="1222744" y="2243470"/>
                </a:cubicBezTo>
                <a:cubicBezTo>
                  <a:pt x="1291855" y="2216889"/>
                  <a:pt x="1392865" y="2169042"/>
                  <a:pt x="1392865" y="2169042"/>
                </a:cubicBezTo>
                <a:cubicBezTo>
                  <a:pt x="1454888" y="2142461"/>
                  <a:pt x="1525772" y="2117652"/>
                  <a:pt x="1594884" y="2083982"/>
                </a:cubicBezTo>
                <a:cubicBezTo>
                  <a:pt x="1663996" y="2050312"/>
                  <a:pt x="1807535" y="1967023"/>
                  <a:pt x="1807535" y="1967023"/>
                </a:cubicBezTo>
                <a:cubicBezTo>
                  <a:pt x="1874875" y="1929809"/>
                  <a:pt x="1933354" y="1905000"/>
                  <a:pt x="1998921" y="1860698"/>
                </a:cubicBezTo>
                <a:cubicBezTo>
                  <a:pt x="2064488" y="1816396"/>
                  <a:pt x="2133601" y="1752601"/>
                  <a:pt x="2200940" y="1701210"/>
                </a:cubicBezTo>
                <a:cubicBezTo>
                  <a:pt x="2268280" y="1649819"/>
                  <a:pt x="2333847" y="1609061"/>
                  <a:pt x="2402958" y="1552354"/>
                </a:cubicBezTo>
                <a:cubicBezTo>
                  <a:pt x="2472069" y="1495647"/>
                  <a:pt x="2548269" y="1424763"/>
                  <a:pt x="2615609" y="1360968"/>
                </a:cubicBezTo>
                <a:cubicBezTo>
                  <a:pt x="2682949" y="1297173"/>
                  <a:pt x="2806996" y="1169582"/>
                  <a:pt x="2806996" y="1169582"/>
                </a:cubicBezTo>
                <a:cubicBezTo>
                  <a:pt x="2870791" y="1105787"/>
                  <a:pt x="2932815" y="1047308"/>
                  <a:pt x="2998382" y="978196"/>
                </a:cubicBezTo>
                <a:cubicBezTo>
                  <a:pt x="3063949" y="909084"/>
                  <a:pt x="3200400" y="754912"/>
                  <a:pt x="3200400" y="754912"/>
                </a:cubicBezTo>
                <a:lnTo>
                  <a:pt x="3423684" y="510363"/>
                </a:lnTo>
                <a:cubicBezTo>
                  <a:pt x="3496340" y="430619"/>
                  <a:pt x="3565451" y="361507"/>
                  <a:pt x="3636335" y="276447"/>
                </a:cubicBezTo>
                <a:cubicBezTo>
                  <a:pt x="3707219" y="191387"/>
                  <a:pt x="3677093" y="248093"/>
                  <a:pt x="384898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2516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064671-46DA-0743-AD02-2D6437574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04" y="1340359"/>
            <a:ext cx="5244525" cy="51525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다변수</a:t>
            </a:r>
            <a:r>
              <a:rPr kumimoji="1" lang="ko-KR" altLang="en-US" sz="2800" dirty="0"/>
              <a:t> </a:t>
            </a:r>
            <a:r>
              <a:rPr kumimoji="1" lang="ko-KR" altLang="en-US" sz="2800" dirty="0" err="1"/>
              <a:t>선형회귀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/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(1)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증가할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A39CC9-CF43-FE49-8170-9D78DCF29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24109"/>
                <a:ext cx="4121193" cy="369332"/>
              </a:xfrm>
              <a:prstGeom prst="rect">
                <a:avLst/>
              </a:prstGeom>
              <a:blipFill>
                <a:blip r:embed="rId3"/>
                <a:stretch>
                  <a:fillRect l="-1231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/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(2)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ko-KR" altLang="en-US" dirty="0"/>
                  <a:t>이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직선으로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AFE0D3-7BAC-4840-80E9-038D8109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04220"/>
                <a:ext cx="3895682" cy="369332"/>
              </a:xfrm>
              <a:prstGeom prst="rect">
                <a:avLst/>
              </a:prstGeom>
              <a:blipFill>
                <a:blip r:embed="rId4"/>
                <a:stretch>
                  <a:fillRect l="-1303" t="-6897" b="-241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/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(3)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ko-KR" altLang="en-US" dirty="0"/>
                  <a:t>가 동시에 변할 때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ko-Kore-KR" altLang="en-US" dirty="0"/>
                  <a:t>가</a:t>
                </a:r>
                <a:r>
                  <a:rPr kumimoji="1" lang="ko-KR" altLang="en-US" dirty="0"/>
                  <a:t> 곡선으로 변환</a:t>
                </a:r>
                <a:endParaRPr kumimoji="1" lang="ko-Kore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5DF1480-F613-444A-89CF-073F82BCC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84331"/>
                <a:ext cx="5257017" cy="369332"/>
              </a:xfrm>
              <a:prstGeom prst="rect">
                <a:avLst/>
              </a:prstGeom>
              <a:blipFill>
                <a:blip r:embed="rId5"/>
                <a:stretch>
                  <a:fillRect l="-966" t="-3333" b="-2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/>
              <p:nvPr/>
            </p:nvSpPr>
            <p:spPr>
              <a:xfrm>
                <a:off x="6587174" y="5396227"/>
                <a:ext cx="3776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ko-Kore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kumimoji="1" lang="en-US" altLang="ko-Kore-KR" b="1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kumimoji="1" lang="en-US" altLang="ko-Kore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1" lang="en-US" altLang="ko-Kore-KR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  <a:endParaRPr lang="ko-Kore-KR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E44E6E-16DE-1D46-BD65-DA6203254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174" y="5396227"/>
                <a:ext cx="377648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A48614B-2FCB-A844-8B8A-334C02314A58}"/>
              </a:ext>
            </a:extLst>
          </p:cNvPr>
          <p:cNvSpPr/>
          <p:nvPr/>
        </p:nvSpPr>
        <p:spPr>
          <a:xfrm>
            <a:off x="4740386" y="6246601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B65DE88-78FA-6A42-9312-BFF4682E21CA}"/>
              </a:ext>
            </a:extLst>
          </p:cNvPr>
          <p:cNvCxnSpPr/>
          <p:nvPr/>
        </p:nvCxnSpPr>
        <p:spPr>
          <a:xfrm>
            <a:off x="6096000" y="5273168"/>
            <a:ext cx="5257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/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ore-KR" dirty="0"/>
                  <a:t> </a:t>
                </a:r>
                <a:r>
                  <a:rPr lang="ko-KR" altLang="en-US" dirty="0"/>
                  <a:t>사이에는 상호작용이 존재</a:t>
                </a:r>
                <a:endParaRPr lang="ko-Kore-K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8C3080-B005-0A48-A3A9-7270B1839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361" y="4748774"/>
                <a:ext cx="3733394" cy="369332"/>
              </a:xfrm>
              <a:prstGeom prst="rect">
                <a:avLst/>
              </a:prstGeom>
              <a:blipFill>
                <a:blip r:embed="rId7"/>
                <a:stretch>
                  <a:fillRect t="-3333" b="-2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945E8089-D8ED-DF40-BC0B-1C8A9A08827D}"/>
              </a:ext>
            </a:extLst>
          </p:cNvPr>
          <p:cNvSpPr/>
          <p:nvPr/>
        </p:nvSpPr>
        <p:spPr>
          <a:xfrm>
            <a:off x="6185187" y="4770058"/>
            <a:ext cx="420571" cy="3693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91E4CC77-7C18-7446-8523-18FF701EB6B7}"/>
              </a:ext>
            </a:extLst>
          </p:cNvPr>
          <p:cNvCxnSpPr/>
          <p:nvPr/>
        </p:nvCxnSpPr>
        <p:spPr>
          <a:xfrm>
            <a:off x="8984512" y="5765559"/>
            <a:ext cx="55289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A15263-7392-244F-A964-8B8348FADB49}"/>
              </a:ext>
            </a:extLst>
          </p:cNvPr>
          <p:cNvSpPr txBox="1"/>
          <p:nvPr/>
        </p:nvSpPr>
        <p:spPr>
          <a:xfrm>
            <a:off x="7888627" y="5786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x1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x2</a:t>
            </a:r>
            <a:r>
              <a:rPr kumimoji="1" lang="ko-KR" altLang="en-US" dirty="0"/>
              <a:t>에 대한 </a:t>
            </a:r>
            <a:r>
              <a:rPr kumimoji="1" lang="ko-KR" altLang="en-US" dirty="0">
                <a:solidFill>
                  <a:srgbClr val="FF0000"/>
                </a:solidFill>
              </a:rPr>
              <a:t>상호작용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자유형 3">
            <a:extLst>
              <a:ext uri="{FF2B5EF4-FFF2-40B4-BE49-F238E27FC236}">
                <a16:creationId xmlns:a16="http://schemas.microsoft.com/office/drawing/2014/main" id="{3F25660E-F91B-B94E-B9CD-618B7847C8F8}"/>
              </a:ext>
            </a:extLst>
          </p:cNvPr>
          <p:cNvSpPr/>
          <p:nvPr/>
        </p:nvSpPr>
        <p:spPr>
          <a:xfrm>
            <a:off x="1222744" y="2232837"/>
            <a:ext cx="3848986" cy="2456121"/>
          </a:xfrm>
          <a:custGeom>
            <a:avLst/>
            <a:gdLst>
              <a:gd name="connsiteX0" fmla="*/ 0 w 3848986"/>
              <a:gd name="connsiteY0" fmla="*/ 2424223 h 2456121"/>
              <a:gd name="connsiteX1" fmla="*/ 223284 w 3848986"/>
              <a:gd name="connsiteY1" fmla="*/ 2456121 h 2456121"/>
              <a:gd name="connsiteX2" fmla="*/ 404037 w 3848986"/>
              <a:gd name="connsiteY2" fmla="*/ 2424223 h 2456121"/>
              <a:gd name="connsiteX3" fmla="*/ 637954 w 3848986"/>
              <a:gd name="connsiteY3" fmla="*/ 2402958 h 2456121"/>
              <a:gd name="connsiteX4" fmla="*/ 818707 w 3848986"/>
              <a:gd name="connsiteY4" fmla="*/ 2371061 h 2456121"/>
              <a:gd name="connsiteX5" fmla="*/ 978196 w 3848986"/>
              <a:gd name="connsiteY5" fmla="*/ 2328530 h 2456121"/>
              <a:gd name="connsiteX6" fmla="*/ 1222744 w 3848986"/>
              <a:gd name="connsiteY6" fmla="*/ 2243470 h 2456121"/>
              <a:gd name="connsiteX7" fmla="*/ 1392865 w 3848986"/>
              <a:gd name="connsiteY7" fmla="*/ 2169042 h 2456121"/>
              <a:gd name="connsiteX8" fmla="*/ 1594884 w 3848986"/>
              <a:gd name="connsiteY8" fmla="*/ 2083982 h 2456121"/>
              <a:gd name="connsiteX9" fmla="*/ 1807535 w 3848986"/>
              <a:gd name="connsiteY9" fmla="*/ 1967023 h 2456121"/>
              <a:gd name="connsiteX10" fmla="*/ 1998921 w 3848986"/>
              <a:gd name="connsiteY10" fmla="*/ 1860698 h 2456121"/>
              <a:gd name="connsiteX11" fmla="*/ 2200940 w 3848986"/>
              <a:gd name="connsiteY11" fmla="*/ 1701210 h 2456121"/>
              <a:gd name="connsiteX12" fmla="*/ 2402958 w 3848986"/>
              <a:gd name="connsiteY12" fmla="*/ 1552354 h 2456121"/>
              <a:gd name="connsiteX13" fmla="*/ 2615609 w 3848986"/>
              <a:gd name="connsiteY13" fmla="*/ 1360968 h 2456121"/>
              <a:gd name="connsiteX14" fmla="*/ 2806996 w 3848986"/>
              <a:gd name="connsiteY14" fmla="*/ 1169582 h 2456121"/>
              <a:gd name="connsiteX15" fmla="*/ 2998382 w 3848986"/>
              <a:gd name="connsiteY15" fmla="*/ 978196 h 2456121"/>
              <a:gd name="connsiteX16" fmla="*/ 3200400 w 3848986"/>
              <a:gd name="connsiteY16" fmla="*/ 754912 h 2456121"/>
              <a:gd name="connsiteX17" fmla="*/ 3423684 w 3848986"/>
              <a:gd name="connsiteY17" fmla="*/ 510363 h 2456121"/>
              <a:gd name="connsiteX18" fmla="*/ 3636335 w 3848986"/>
              <a:gd name="connsiteY18" fmla="*/ 276447 h 2456121"/>
              <a:gd name="connsiteX19" fmla="*/ 3848986 w 3848986"/>
              <a:gd name="connsiteY19" fmla="*/ 0 h 2456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48986" h="2456121">
                <a:moveTo>
                  <a:pt x="0" y="2424223"/>
                </a:moveTo>
                <a:cubicBezTo>
                  <a:pt x="77972" y="2440172"/>
                  <a:pt x="155945" y="2456121"/>
                  <a:pt x="223284" y="2456121"/>
                </a:cubicBezTo>
                <a:cubicBezTo>
                  <a:pt x="290623" y="2456121"/>
                  <a:pt x="334925" y="2433084"/>
                  <a:pt x="404037" y="2424223"/>
                </a:cubicBezTo>
                <a:cubicBezTo>
                  <a:pt x="473149" y="2415362"/>
                  <a:pt x="568842" y="2411818"/>
                  <a:pt x="637954" y="2402958"/>
                </a:cubicBezTo>
                <a:cubicBezTo>
                  <a:pt x="707066" y="2394098"/>
                  <a:pt x="762000" y="2383466"/>
                  <a:pt x="818707" y="2371061"/>
                </a:cubicBezTo>
                <a:cubicBezTo>
                  <a:pt x="875414" y="2358656"/>
                  <a:pt x="910857" y="2349795"/>
                  <a:pt x="978196" y="2328530"/>
                </a:cubicBezTo>
                <a:cubicBezTo>
                  <a:pt x="1045535" y="2307265"/>
                  <a:pt x="1153633" y="2270051"/>
                  <a:pt x="1222744" y="2243470"/>
                </a:cubicBezTo>
                <a:cubicBezTo>
                  <a:pt x="1291855" y="2216889"/>
                  <a:pt x="1392865" y="2169042"/>
                  <a:pt x="1392865" y="2169042"/>
                </a:cubicBezTo>
                <a:cubicBezTo>
                  <a:pt x="1454888" y="2142461"/>
                  <a:pt x="1525772" y="2117652"/>
                  <a:pt x="1594884" y="2083982"/>
                </a:cubicBezTo>
                <a:cubicBezTo>
                  <a:pt x="1663996" y="2050312"/>
                  <a:pt x="1807535" y="1967023"/>
                  <a:pt x="1807535" y="1967023"/>
                </a:cubicBezTo>
                <a:cubicBezTo>
                  <a:pt x="1874875" y="1929809"/>
                  <a:pt x="1933354" y="1905000"/>
                  <a:pt x="1998921" y="1860698"/>
                </a:cubicBezTo>
                <a:cubicBezTo>
                  <a:pt x="2064488" y="1816396"/>
                  <a:pt x="2133601" y="1752601"/>
                  <a:pt x="2200940" y="1701210"/>
                </a:cubicBezTo>
                <a:cubicBezTo>
                  <a:pt x="2268280" y="1649819"/>
                  <a:pt x="2333847" y="1609061"/>
                  <a:pt x="2402958" y="1552354"/>
                </a:cubicBezTo>
                <a:cubicBezTo>
                  <a:pt x="2472069" y="1495647"/>
                  <a:pt x="2548269" y="1424763"/>
                  <a:pt x="2615609" y="1360968"/>
                </a:cubicBezTo>
                <a:cubicBezTo>
                  <a:pt x="2682949" y="1297173"/>
                  <a:pt x="2806996" y="1169582"/>
                  <a:pt x="2806996" y="1169582"/>
                </a:cubicBezTo>
                <a:cubicBezTo>
                  <a:pt x="2870791" y="1105787"/>
                  <a:pt x="2932815" y="1047308"/>
                  <a:pt x="2998382" y="978196"/>
                </a:cubicBezTo>
                <a:cubicBezTo>
                  <a:pt x="3063949" y="909084"/>
                  <a:pt x="3200400" y="754912"/>
                  <a:pt x="3200400" y="754912"/>
                </a:cubicBezTo>
                <a:lnTo>
                  <a:pt x="3423684" y="510363"/>
                </a:lnTo>
                <a:cubicBezTo>
                  <a:pt x="3496340" y="430619"/>
                  <a:pt x="3565451" y="361507"/>
                  <a:pt x="3636335" y="276447"/>
                </a:cubicBezTo>
                <a:cubicBezTo>
                  <a:pt x="3707219" y="191387"/>
                  <a:pt x="3677093" y="248093"/>
                  <a:pt x="384898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516DB775-3C75-CC4A-AF5C-897819767D68}"/>
              </a:ext>
            </a:extLst>
          </p:cNvPr>
          <p:cNvCxnSpPr/>
          <p:nvPr/>
        </p:nvCxnSpPr>
        <p:spPr>
          <a:xfrm>
            <a:off x="6587174" y="6177441"/>
            <a:ext cx="40461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B3C492-2365-534B-BBB5-D0696BF30D0E}"/>
              </a:ext>
            </a:extLst>
          </p:cNvPr>
          <p:cNvSpPr txBox="1"/>
          <p:nvPr/>
        </p:nvSpPr>
        <p:spPr>
          <a:xfrm>
            <a:off x="5160957" y="6246601"/>
            <a:ext cx="545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각 변수 간 상호작용도 학습할 수 있는 모델이 필요</a:t>
            </a:r>
          </a:p>
        </p:txBody>
      </p:sp>
    </p:spTree>
    <p:extLst>
      <p:ext uri="{BB962C8B-B14F-4D97-AF65-F5344CB8AC3E}">
        <p14:creationId xmlns:p14="http://schemas.microsoft.com/office/powerpoint/2010/main" val="2219498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91287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3FC82-7417-2544-A5BE-450590AEA0D7}"/>
              </a:ext>
            </a:extLst>
          </p:cNvPr>
          <p:cNvSpPr txBox="1"/>
          <p:nvPr/>
        </p:nvSpPr>
        <p:spPr>
          <a:xfrm>
            <a:off x="2154472" y="3557966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</a:t>
            </a:r>
            <a:endParaRPr kumimoji="1"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7D165-DC54-FF41-9458-02CD2913DA95}"/>
              </a:ext>
            </a:extLst>
          </p:cNvPr>
          <p:cNvSpPr txBox="1"/>
          <p:nvPr/>
        </p:nvSpPr>
        <p:spPr>
          <a:xfrm>
            <a:off x="2154471" y="3934257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D3D49-D967-4C4B-9EA7-472EE0BF4EBB}"/>
              </a:ext>
            </a:extLst>
          </p:cNvPr>
          <p:cNvSpPr txBox="1"/>
          <p:nvPr/>
        </p:nvSpPr>
        <p:spPr>
          <a:xfrm>
            <a:off x="2154471" y="4338663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E152F-7D60-0141-8445-E36A83C2DC62}"/>
              </a:ext>
            </a:extLst>
          </p:cNvPr>
          <p:cNvSpPr txBox="1"/>
          <p:nvPr/>
        </p:nvSpPr>
        <p:spPr>
          <a:xfrm>
            <a:off x="2154470" y="47149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DD4C1-D21F-D844-9F8D-04841B674019}"/>
              </a:ext>
            </a:extLst>
          </p:cNvPr>
          <p:cNvSpPr txBox="1"/>
          <p:nvPr/>
        </p:nvSpPr>
        <p:spPr>
          <a:xfrm>
            <a:off x="2154469" y="50912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E649-E9E4-F24B-B27E-DCFD156ADB9C}"/>
              </a:ext>
            </a:extLst>
          </p:cNvPr>
          <p:cNvSpPr txBox="1"/>
          <p:nvPr/>
        </p:nvSpPr>
        <p:spPr>
          <a:xfrm>
            <a:off x="4767798" y="3567949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FBEEE-373C-3347-8DC4-21E48B1E77F7}"/>
              </a:ext>
            </a:extLst>
          </p:cNvPr>
          <p:cNvSpPr txBox="1"/>
          <p:nvPr/>
        </p:nvSpPr>
        <p:spPr>
          <a:xfrm>
            <a:off x="4767797" y="3944240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F30DB-1826-E840-B10C-CC0120D0E689}"/>
              </a:ext>
            </a:extLst>
          </p:cNvPr>
          <p:cNvSpPr txBox="1"/>
          <p:nvPr/>
        </p:nvSpPr>
        <p:spPr>
          <a:xfrm>
            <a:off x="4767797" y="431461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853131-B956-1044-862B-8BCEAA1868D7}"/>
              </a:ext>
            </a:extLst>
          </p:cNvPr>
          <p:cNvSpPr txBox="1"/>
          <p:nvPr/>
        </p:nvSpPr>
        <p:spPr>
          <a:xfrm>
            <a:off x="4767796" y="4690903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67D40-816A-494B-82DE-A7A2EEAD2991}"/>
              </a:ext>
            </a:extLst>
          </p:cNvPr>
          <p:cNvSpPr txBox="1"/>
          <p:nvPr/>
        </p:nvSpPr>
        <p:spPr>
          <a:xfrm>
            <a:off x="7381129" y="3557966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C8120-3647-9D4F-8CBC-59DAC3C2D661}"/>
              </a:ext>
            </a:extLst>
          </p:cNvPr>
          <p:cNvSpPr txBox="1"/>
          <p:nvPr/>
        </p:nvSpPr>
        <p:spPr>
          <a:xfrm>
            <a:off x="7381128" y="3934257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53F11-091B-EF4B-8A50-81494FE42F11}"/>
              </a:ext>
            </a:extLst>
          </p:cNvPr>
          <p:cNvSpPr txBox="1"/>
          <p:nvPr/>
        </p:nvSpPr>
        <p:spPr>
          <a:xfrm>
            <a:off x="7381128" y="4338663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C22CB-3FD7-2143-B898-18332B20A7FB}"/>
              </a:ext>
            </a:extLst>
          </p:cNvPr>
          <p:cNvSpPr txBox="1"/>
          <p:nvPr/>
        </p:nvSpPr>
        <p:spPr>
          <a:xfrm>
            <a:off x="7381127" y="471495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E5FA74-3CB1-D447-8C9F-2C4214ADA731}"/>
              </a:ext>
            </a:extLst>
          </p:cNvPr>
          <p:cNvSpPr txBox="1"/>
          <p:nvPr/>
        </p:nvSpPr>
        <p:spPr>
          <a:xfrm>
            <a:off x="7381126" y="509124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709E1-80F8-8943-ACA3-E7CAF6712DD1}"/>
              </a:ext>
            </a:extLst>
          </p:cNvPr>
          <p:cNvSpPr txBox="1"/>
          <p:nvPr/>
        </p:nvSpPr>
        <p:spPr>
          <a:xfrm>
            <a:off x="4767796" y="5061275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</p:spTree>
    <p:extLst>
      <p:ext uri="{BB962C8B-B14F-4D97-AF65-F5344CB8AC3E}">
        <p14:creationId xmlns:p14="http://schemas.microsoft.com/office/powerpoint/2010/main" val="31099052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3FC82-7417-2544-A5BE-450590AEA0D7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7D165-DC54-FF41-9458-02CD2913DA95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D3D49-D967-4C4B-9EA7-472EE0BF4EB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E152F-7D60-0141-8445-E36A83C2DC62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DD4C1-D21F-D844-9F8D-04841B674019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E649-E9E4-F24B-B27E-DCFD156ADB9C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FBEEE-373C-3347-8DC4-21E48B1E77F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F30DB-1826-E840-B10C-CC0120D0E689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853131-B956-1044-862B-8BCEAA1868D7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67D40-816A-494B-82DE-A7A2EEAD2991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C8120-3647-9D4F-8CBC-59DAC3C2D661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53F11-091B-EF4B-8A50-81494FE42F11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C22CB-3FD7-2143-B898-18332B20A7FB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E5FA74-3CB1-D447-8C9F-2C4214ADA731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709E1-80F8-8943-ACA3-E7CAF6712DD1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</p:spTree>
    <p:extLst>
      <p:ext uri="{BB962C8B-B14F-4D97-AF65-F5344CB8AC3E}">
        <p14:creationId xmlns:p14="http://schemas.microsoft.com/office/powerpoint/2010/main" val="39876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좋은</a:t>
            </a:r>
            <a:r>
              <a:rPr lang="ko-KR" altLang="en-US" sz="3200" dirty="0"/>
              <a:t> </a:t>
            </a:r>
            <a:r>
              <a:rPr lang="ko-Kore-KR" altLang="en-US" sz="3200" dirty="0"/>
              <a:t>추천</a:t>
            </a:r>
            <a:r>
              <a:rPr lang="ko-KR" altLang="en-US" sz="3200" dirty="0"/>
              <a:t> 시스템의 기준</a:t>
            </a:r>
            <a:endParaRPr lang="ko-Kore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04962A-B864-4C48-A413-DCB4F8DFB319}"/>
              </a:ext>
            </a:extLst>
          </p:cNvPr>
          <p:cNvSpPr txBox="1"/>
          <p:nvPr/>
        </p:nvSpPr>
        <p:spPr>
          <a:xfrm>
            <a:off x="977153" y="133574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주요</a:t>
            </a:r>
            <a:r>
              <a:rPr kumimoji="1" lang="ko-KR" altLang="en-US" dirty="0"/>
              <a:t> 정량 평가 기준들</a:t>
            </a:r>
            <a:endParaRPr kumimoji="1"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D96DB-BFC5-E640-BC13-541414239FB2}"/>
              </a:ext>
            </a:extLst>
          </p:cNvPr>
          <p:cNvSpPr txBox="1"/>
          <p:nvPr/>
        </p:nvSpPr>
        <p:spPr>
          <a:xfrm>
            <a:off x="403574" y="2029002"/>
            <a:ext cx="3179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CTR(Click Through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0E741-9F18-E54B-ABA2-6E49EC4EFBCC}"/>
                  </a:ext>
                </a:extLst>
              </p:cNvPr>
              <p:cNvSpPr txBox="1"/>
              <p:nvPr/>
            </p:nvSpPr>
            <p:spPr>
              <a:xfrm>
                <a:off x="1090222" y="2466016"/>
                <a:ext cx="2845651" cy="763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𝐶𝑇𝑅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40E741-9F18-E54B-ABA2-6E49EC4E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2466016"/>
                <a:ext cx="2845651" cy="763479"/>
              </a:xfrm>
              <a:prstGeom prst="rect">
                <a:avLst/>
              </a:prstGeom>
              <a:blipFill>
                <a:blip r:embed="rId2"/>
                <a:stretch>
                  <a:fillRect l="-889" t="-1639" b="-16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6F4A820E-C9F7-7848-9DB9-87D3DDFF3BB3}"/>
              </a:ext>
            </a:extLst>
          </p:cNvPr>
          <p:cNvSpPr/>
          <p:nvPr/>
        </p:nvSpPr>
        <p:spPr>
          <a:xfrm>
            <a:off x="4267818" y="2721379"/>
            <a:ext cx="473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 </a:t>
            </a:r>
            <a:r>
              <a:rPr kumimoji="1" lang="ko-Kore-KR" altLang="en-US" dirty="0"/>
              <a:t>특정</a:t>
            </a:r>
            <a:r>
              <a:rPr kumimoji="1" lang="ko-KR" altLang="en-US" dirty="0"/>
              <a:t> 링크를 클릭한 유저의 비율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244713-ACB0-E747-AB99-E7727D776C76}"/>
              </a:ext>
            </a:extLst>
          </p:cNvPr>
          <p:cNvSpPr txBox="1"/>
          <p:nvPr/>
        </p:nvSpPr>
        <p:spPr>
          <a:xfrm>
            <a:off x="403574" y="3426570"/>
            <a:ext cx="3207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VTR(View Through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9A5480-F335-0E41-9EB5-F7E9B0CDFD46}"/>
                  </a:ext>
                </a:extLst>
              </p:cNvPr>
              <p:cNvSpPr txBox="1"/>
              <p:nvPr/>
            </p:nvSpPr>
            <p:spPr>
              <a:xfrm>
                <a:off x="1090222" y="3863584"/>
                <a:ext cx="3027367" cy="763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𝑉𝑇𝑅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𝑉𝑖𝑒𝑤𝑇h𝑟𝑜𝑢𝑔h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9A5480-F335-0E41-9EB5-F7E9B0CDF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3863584"/>
                <a:ext cx="3027367" cy="763479"/>
              </a:xfrm>
              <a:prstGeom prst="rect">
                <a:avLst/>
              </a:prstGeom>
              <a:blipFill>
                <a:blip r:embed="rId3"/>
                <a:stretch>
                  <a:fillRect l="-837" t="-3279" r="-2092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5E1FD0-A6D7-C34B-9BB4-D0C70A2935D9}"/>
              </a:ext>
            </a:extLst>
          </p:cNvPr>
          <p:cNvSpPr/>
          <p:nvPr/>
        </p:nvSpPr>
        <p:spPr>
          <a:xfrm>
            <a:off x="4267818" y="4060657"/>
            <a:ext cx="3414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 조회한 유저의 비율</a:t>
            </a:r>
            <a:endParaRPr kumimoji="1" lang="ko-Kore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C4EDF-3F05-9444-884F-ADAC6552EC63}"/>
              </a:ext>
            </a:extLst>
          </p:cNvPr>
          <p:cNvSpPr txBox="1"/>
          <p:nvPr/>
        </p:nvSpPr>
        <p:spPr>
          <a:xfrm>
            <a:off x="403574" y="4824138"/>
            <a:ext cx="2865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CVR(Conversion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D0091-E1B0-2744-AE76-F2E156085CB8}"/>
                  </a:ext>
                </a:extLst>
              </p:cNvPr>
              <p:cNvSpPr txBox="1"/>
              <p:nvPr/>
            </p:nvSpPr>
            <p:spPr>
              <a:xfrm>
                <a:off x="1090222" y="5261152"/>
                <a:ext cx="2853666" cy="7561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𝑉𝑇𝑅</m:t>
                      </m:r>
                      <m:r>
                        <a:rPr kumimoji="1" lang="en-US" altLang="ko-Kore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𝐶𝑜𝑛𝑣𝑒𝑟𝑠𝑖𝑜𝑛</m:t>
                          </m:r>
                        </m:num>
                        <m:den>
                          <m:r>
                            <a:rPr kumimoji="1" lang="en-US" altLang="ko-Kore-KR" sz="2400" i="1">
                              <a:latin typeface="Cambria Math" panose="02040503050406030204" pitchFamily="18" charset="0"/>
                            </a:rPr>
                            <m:t>𝑖𝑚𝑝𝑟𝑒𝑠𝑠𝑖𝑜𝑛</m:t>
                          </m:r>
                          <m:r>
                            <a:rPr kumimoji="1" lang="en-US" altLang="ko-Kore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kumimoji="1" lang="ko-Kore-KR" alt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1D0091-E1B0-2744-AE76-F2E15608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222" y="5261152"/>
                <a:ext cx="2853666" cy="756104"/>
              </a:xfrm>
              <a:prstGeom prst="rect">
                <a:avLst/>
              </a:prstGeom>
              <a:blipFill>
                <a:blip r:embed="rId4"/>
                <a:stretch>
                  <a:fillRect l="-885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>
            <a:extLst>
              <a:ext uri="{FF2B5EF4-FFF2-40B4-BE49-F238E27FC236}">
                <a16:creationId xmlns:a16="http://schemas.microsoft.com/office/drawing/2014/main" id="{62F96405-CEE4-2D47-93E4-04A0D76C8D42}"/>
              </a:ext>
            </a:extLst>
          </p:cNvPr>
          <p:cNvSpPr/>
          <p:nvPr/>
        </p:nvSpPr>
        <p:spPr>
          <a:xfrm>
            <a:off x="4267818" y="5458225"/>
            <a:ext cx="4471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dirty="0"/>
              <a:t>: </a:t>
            </a:r>
            <a:r>
              <a:rPr kumimoji="1" lang="ko-Kore-KR" altLang="en-US" dirty="0"/>
              <a:t>노출</a:t>
            </a:r>
            <a:r>
              <a:rPr kumimoji="1" lang="ko-KR" altLang="en-US" dirty="0"/>
              <a:t> 대비</a:t>
            </a:r>
            <a:r>
              <a:rPr kumimoji="1" lang="en-US" altLang="ko-KR" dirty="0"/>
              <a:t> </a:t>
            </a:r>
            <a:r>
              <a:rPr kumimoji="1" lang="ko-KR" altLang="en-US" dirty="0"/>
              <a:t>회원가입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구매한 유저의 비율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C222C-0159-4C41-AB99-4B6CB9D78DCF}"/>
              </a:ext>
            </a:extLst>
          </p:cNvPr>
          <p:cNvSpPr txBox="1"/>
          <p:nvPr/>
        </p:nvSpPr>
        <p:spPr>
          <a:xfrm>
            <a:off x="565265" y="6259484"/>
            <a:ext cx="659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CTR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VTR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CVR</a:t>
            </a:r>
            <a:r>
              <a:rPr kumimoji="1" lang="ko-KR" altLang="en-US" dirty="0"/>
              <a:t>은 추천 시스템의 성능을 평가하는 </a:t>
            </a:r>
            <a:r>
              <a:rPr kumimoji="1" lang="ko-KR" altLang="en-US" b="1" dirty="0"/>
              <a:t>핵심 기준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01887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3FC82-7417-2544-A5BE-450590AEA0D7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7D165-DC54-FF41-9458-02CD2913DA95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D3D49-D967-4C4B-9EA7-472EE0BF4EB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E152F-7D60-0141-8445-E36A83C2DC62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DD4C1-D21F-D844-9F8D-04841B674019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E649-E9E4-F24B-B27E-DCFD156ADB9C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FBEEE-373C-3347-8DC4-21E48B1E77F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F30DB-1826-E840-B10C-CC0120D0E689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853131-B956-1044-862B-8BCEAA1868D7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67D40-816A-494B-82DE-A7A2EEAD2991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C8120-3647-9D4F-8CBC-59DAC3C2D661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53F11-091B-EF4B-8A50-81494FE42F11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C22CB-3FD7-2143-B898-18332B20A7FB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E5FA74-3CB1-D447-8C9F-2C4214ADA731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709E1-80F8-8943-ACA3-E7CAF6712DD1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8C78ADA-1219-774D-A8CA-9BF866A8C31F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DF15AB-710B-D244-B303-88772F5DF6D1}"/>
              </a:ext>
            </a:extLst>
          </p:cNvPr>
          <p:cNvSpPr txBox="1"/>
          <p:nvPr/>
        </p:nvSpPr>
        <p:spPr>
          <a:xfrm>
            <a:off x="2201066" y="6028435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상호작용 가짓수 </a:t>
            </a:r>
            <a:r>
              <a:rPr kumimoji="1" lang="en-US" altLang="ko-KR" dirty="0"/>
              <a:t>=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,880,423 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52134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ko-KR" altLang="en-US" sz="2800" dirty="0" err="1"/>
              <a:t>명목형</a:t>
            </a:r>
            <a:r>
              <a:rPr kumimoji="1" lang="ko-KR" altLang="en-US" sz="2800" dirty="0"/>
              <a:t> 변수를 위한 </a:t>
            </a:r>
            <a:r>
              <a:rPr kumimoji="1" lang="ko-KR" altLang="en-US" sz="2800" dirty="0" err="1"/>
              <a:t>선형회귀</a:t>
            </a:r>
            <a:r>
              <a:rPr kumimoji="1" lang="en-US" altLang="ko-KR" sz="2800" dirty="0"/>
              <a:t> with </a:t>
            </a:r>
            <a:r>
              <a:rPr kumimoji="1" lang="ko-KR" altLang="en-US" sz="2800" dirty="0"/>
              <a:t>상호작용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장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11349197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792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학습하기 위한 </a:t>
            </a:r>
            <a:r>
              <a:rPr kumimoji="1" lang="ko-KR" altLang="en-US" b="1" dirty="0"/>
              <a:t>가중치</a:t>
            </a:r>
            <a:r>
              <a:rPr kumimoji="1" lang="ko-KR" altLang="en-US" dirty="0"/>
              <a:t>도 필요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3FC82-7417-2544-A5BE-450590AEA0D7}"/>
              </a:ext>
            </a:extLst>
          </p:cNvPr>
          <p:cNvSpPr txBox="1"/>
          <p:nvPr/>
        </p:nvSpPr>
        <p:spPr>
          <a:xfrm>
            <a:off x="2154472" y="3557966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7D165-DC54-FF41-9458-02CD2913DA95}"/>
              </a:ext>
            </a:extLst>
          </p:cNvPr>
          <p:cNvSpPr txBox="1"/>
          <p:nvPr/>
        </p:nvSpPr>
        <p:spPr>
          <a:xfrm>
            <a:off x="2154471" y="3934257"/>
            <a:ext cx="229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  <a:p>
            <a:endParaRPr kumimoji="1" lang="en-US" altLang="ko-KR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D3D49-D967-4C4B-9EA7-472EE0BF4EBB}"/>
              </a:ext>
            </a:extLst>
          </p:cNvPr>
          <p:cNvSpPr txBox="1"/>
          <p:nvPr/>
        </p:nvSpPr>
        <p:spPr>
          <a:xfrm>
            <a:off x="2154471" y="4338663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E152F-7D60-0141-8445-E36A83C2DC62}"/>
              </a:ext>
            </a:extLst>
          </p:cNvPr>
          <p:cNvSpPr txBox="1"/>
          <p:nvPr/>
        </p:nvSpPr>
        <p:spPr>
          <a:xfrm>
            <a:off x="2154470" y="4714954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DD4C1-D21F-D844-9F8D-04841B674019}"/>
              </a:ext>
            </a:extLst>
          </p:cNvPr>
          <p:cNvSpPr txBox="1"/>
          <p:nvPr/>
        </p:nvSpPr>
        <p:spPr>
          <a:xfrm>
            <a:off x="2154469" y="5091245"/>
            <a:ext cx="2408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고객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 = 943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AFE649-E9E4-F24B-B27E-DCFD156ADB9C}"/>
              </a:ext>
            </a:extLst>
          </p:cNvPr>
          <p:cNvSpPr txBox="1"/>
          <p:nvPr/>
        </p:nvSpPr>
        <p:spPr>
          <a:xfrm>
            <a:off x="4767798" y="3567949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FBEEE-373C-3347-8DC4-21E48B1E77F7}"/>
              </a:ext>
            </a:extLst>
          </p:cNvPr>
          <p:cNvSpPr txBox="1"/>
          <p:nvPr/>
        </p:nvSpPr>
        <p:spPr>
          <a:xfrm>
            <a:off x="4767797" y="3944240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1682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4F30DB-1826-E840-B10C-CC0120D0E689}"/>
              </a:ext>
            </a:extLst>
          </p:cNvPr>
          <p:cNvSpPr txBox="1"/>
          <p:nvPr/>
        </p:nvSpPr>
        <p:spPr>
          <a:xfrm>
            <a:off x="4767797" y="4314612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853131-B956-1044-862B-8BCEAA1868D7}"/>
              </a:ext>
            </a:extLst>
          </p:cNvPr>
          <p:cNvSpPr txBox="1"/>
          <p:nvPr/>
        </p:nvSpPr>
        <p:spPr>
          <a:xfrm>
            <a:off x="4767796" y="469090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나이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A67D40-816A-494B-82DE-A7A2EEAD2991}"/>
              </a:ext>
            </a:extLst>
          </p:cNvPr>
          <p:cNvSpPr txBox="1"/>
          <p:nvPr/>
        </p:nvSpPr>
        <p:spPr>
          <a:xfrm>
            <a:off x="7381129" y="3557966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FC8120-3647-9D4F-8CBC-59DAC3C2D661}"/>
              </a:ext>
            </a:extLst>
          </p:cNvPr>
          <p:cNvSpPr txBox="1"/>
          <p:nvPr/>
        </p:nvSpPr>
        <p:spPr>
          <a:xfrm>
            <a:off x="7381128" y="393425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53F11-091B-EF4B-8A50-81494FE42F11}"/>
              </a:ext>
            </a:extLst>
          </p:cNvPr>
          <p:cNvSpPr txBox="1"/>
          <p:nvPr/>
        </p:nvSpPr>
        <p:spPr>
          <a:xfrm>
            <a:off x="7381128" y="4338663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77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EC22CB-3FD7-2143-B898-18332B20A7FB}"/>
              </a:ext>
            </a:extLst>
          </p:cNvPr>
          <p:cNvSpPr txBox="1"/>
          <p:nvPr/>
        </p:nvSpPr>
        <p:spPr>
          <a:xfrm>
            <a:off x="7381127" y="4714954"/>
            <a:ext cx="2449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1682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E5FA74-3CB1-D447-8C9F-2C4214ADA731}"/>
              </a:ext>
            </a:extLst>
          </p:cNvPr>
          <p:cNvSpPr txBox="1"/>
          <p:nvPr/>
        </p:nvSpPr>
        <p:spPr>
          <a:xfrm>
            <a:off x="7381126" y="5091245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연도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장르</a:t>
            </a:r>
            <a:r>
              <a:rPr kumimoji="1" lang="en-US" altLang="ko-KR" sz="1600" dirty="0"/>
              <a:t>) = 77 </a:t>
            </a:r>
            <a:r>
              <a:rPr kumimoji="1" lang="ko-KR" altLang="en-US" sz="1600" dirty="0"/>
              <a:t>* </a:t>
            </a:r>
            <a:r>
              <a:rPr kumimoji="1" lang="en-US" altLang="ko-KR" sz="1600" dirty="0"/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709E1-80F8-8943-ACA3-E7CAF6712DD1}"/>
              </a:ext>
            </a:extLst>
          </p:cNvPr>
          <p:cNvSpPr txBox="1"/>
          <p:nvPr/>
        </p:nvSpPr>
        <p:spPr>
          <a:xfrm>
            <a:off x="4767796" y="5061275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(</a:t>
            </a:r>
            <a:r>
              <a:rPr kumimoji="1" lang="ko-KR" altLang="en-US" sz="1600" dirty="0"/>
              <a:t>성별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영화</a:t>
            </a:r>
            <a:r>
              <a:rPr kumimoji="1" lang="en-US" altLang="ko-KR" sz="1600" dirty="0"/>
              <a:t>) = 2</a:t>
            </a:r>
            <a:r>
              <a:rPr kumimoji="1" lang="ko-KR" altLang="en-US" sz="1600" dirty="0"/>
              <a:t> * </a:t>
            </a:r>
            <a:r>
              <a:rPr kumimoji="1" lang="en-US" altLang="ko-KR" sz="1600" dirty="0"/>
              <a:t>1682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859035" y="3429000"/>
            <a:ext cx="18202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779228" y="308510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 가짓 수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A8C78ADA-1219-774D-A8CA-9BF866A8C31F}"/>
              </a:ext>
            </a:extLst>
          </p:cNvPr>
          <p:cNvCxnSpPr/>
          <p:nvPr/>
        </p:nvCxnSpPr>
        <p:spPr>
          <a:xfrm>
            <a:off x="2154469" y="5716988"/>
            <a:ext cx="7736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DF15AB-710B-D244-B303-88772F5DF6D1}"/>
              </a:ext>
            </a:extLst>
          </p:cNvPr>
          <p:cNvSpPr txBox="1"/>
          <p:nvPr/>
        </p:nvSpPr>
        <p:spPr>
          <a:xfrm>
            <a:off x="2201066" y="6028435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총 상호작용 가짓수 </a:t>
            </a:r>
            <a:r>
              <a:rPr kumimoji="1" lang="en-US" altLang="ko-KR" dirty="0"/>
              <a:t>= </a:t>
            </a:r>
            <a:r>
              <a:rPr kumimoji="1" lang="en-US" altLang="ko-Kore-KR" dirty="0"/>
              <a:t>1</a:t>
            </a:r>
            <a:r>
              <a:rPr kumimoji="1" lang="en-US" altLang="ko-KR" dirty="0"/>
              <a:t>,880,423 </a:t>
            </a:r>
            <a:r>
              <a:rPr kumimoji="1" lang="ko-KR" altLang="en-US" dirty="0"/>
              <a:t>개</a:t>
            </a:r>
            <a:endParaRPr kumimoji="1" lang="ko-Kore-KR" altLang="en-US" dirty="0"/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0EFE2859-ABED-5D4A-890E-F537B93094EC}"/>
              </a:ext>
            </a:extLst>
          </p:cNvPr>
          <p:cNvSpPr/>
          <p:nvPr/>
        </p:nvSpPr>
        <p:spPr>
          <a:xfrm>
            <a:off x="6092827" y="6028435"/>
            <a:ext cx="966015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B48D9-144D-384A-8AB5-759382737B04}"/>
              </a:ext>
            </a:extLst>
          </p:cNvPr>
          <p:cNvSpPr txBox="1"/>
          <p:nvPr/>
        </p:nvSpPr>
        <p:spPr>
          <a:xfrm>
            <a:off x="7130283" y="59980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가중치가 지나치게 많다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28543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아이디어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102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계산하기 위한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(Factor)</a:t>
            </a:r>
            <a:r>
              <a:rPr kumimoji="1" lang="ko-KR" altLang="en-US" dirty="0"/>
              <a:t>을 각각 구성하자</a:t>
            </a:r>
            <a:endParaRPr kumimoji="1" lang="ko-Kore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DBFD6-25C7-784C-B90F-14D260522A49}"/>
              </a:ext>
            </a:extLst>
          </p:cNvPr>
          <p:cNvGraphicFramePr>
            <a:graphicFrameLocks noGrp="1"/>
          </p:cNvGraphicFramePr>
          <p:nvPr/>
        </p:nvGraphicFramePr>
        <p:xfrm>
          <a:off x="583758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C14A17-57F9-BC4E-9ED8-3D46D9CA9C66}"/>
              </a:ext>
            </a:extLst>
          </p:cNvPr>
          <p:cNvGraphicFramePr>
            <a:graphicFrameLocks noGrp="1"/>
          </p:cNvGraphicFramePr>
          <p:nvPr/>
        </p:nvGraphicFramePr>
        <p:xfrm>
          <a:off x="2619375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AC54978-D344-D743-A26F-2C750B4AD24E}"/>
              </a:ext>
            </a:extLst>
          </p:cNvPr>
          <p:cNvGraphicFramePr>
            <a:graphicFrameLocks noGrp="1"/>
          </p:cNvGraphicFramePr>
          <p:nvPr/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8442F20-D8BB-8643-B25C-29AAA0E35C3E}"/>
              </a:ext>
            </a:extLst>
          </p:cNvPr>
          <p:cNvGraphicFramePr>
            <a:graphicFrameLocks noGrp="1"/>
          </p:cNvGraphicFramePr>
          <p:nvPr/>
        </p:nvGraphicFramePr>
        <p:xfrm>
          <a:off x="6086312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D078770-0303-B349-884C-5CCD294BB4DB}"/>
              </a:ext>
            </a:extLst>
          </p:cNvPr>
          <p:cNvGraphicFramePr>
            <a:graphicFrameLocks noGrp="1"/>
          </p:cNvGraphicFramePr>
          <p:nvPr/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C565B7-AC3C-354D-92B0-9E53649CBF9C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5532-67A5-604E-82EF-874F05ABC08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EF8CEA-39ED-8D40-B8DD-E522F1F15481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DEF8-5810-1643-94C7-49353956D733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45F98-42BF-5C46-A3FC-8BB0BCDD9583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8027A-D7BE-E346-BC73-27FF92B835E3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F9E68D-87F4-894F-8993-14C6B3725859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B7B62-0E9B-A246-A407-05E4EEB1BA28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62A41-90C4-094E-BA83-39DE58B1C776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90B733-66C8-0141-B7FE-13D34D6446F9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2B13F-AB71-9045-B718-4D463FAF61FD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D56B9-0CE2-1D44-8012-0892A16DFDA9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3092C-B0E3-7D45-B3EE-BD47BFDE0579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90A74-F5EB-B040-8BF8-E424BA74D0D3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65651-EFFD-AF41-A4B5-A4296383CAC0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C2A6-813A-6E4D-B611-C838A62026F0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C2339-E639-4C4C-9972-D59603CC3BBC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7E402F-0461-BC44-B64A-6D1D58674AA9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6BC2FC-397F-1247-AC31-9C27C17EE544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8B95F3-2B1C-8240-B059-3883A4145F97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F92B5-181B-5143-A10F-0FD57E0792E8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42C33-4701-3841-9498-4D10AC5063AE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449796-2F49-FE46-A045-DFE4A16ED900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83C73-7AA0-1042-B9D9-BC0B727FD154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DA3107-519E-944D-95D9-723A327DFBB6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E1B17F-93A6-CF41-A3E5-DD749916C97A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9010D-B280-9741-8A37-AB488D236B80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9882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아이디어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102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계산하기 위한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(Factor)</a:t>
            </a:r>
            <a:r>
              <a:rPr kumimoji="1" lang="ko-KR" altLang="en-US" dirty="0"/>
              <a:t>을 각각 구성하자</a:t>
            </a:r>
            <a:endParaRPr kumimoji="1" lang="ko-Kore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DBFD6-25C7-784C-B90F-14D260522A49}"/>
              </a:ext>
            </a:extLst>
          </p:cNvPr>
          <p:cNvGraphicFramePr>
            <a:graphicFrameLocks noGrp="1"/>
          </p:cNvGraphicFramePr>
          <p:nvPr/>
        </p:nvGraphicFramePr>
        <p:xfrm>
          <a:off x="583758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a1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a2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a3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a4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C14A17-57F9-BC4E-9ED8-3D46D9CA9C66}"/>
              </a:ext>
            </a:extLst>
          </p:cNvPr>
          <p:cNvGraphicFramePr>
            <a:graphicFrameLocks noGrp="1"/>
          </p:cNvGraphicFramePr>
          <p:nvPr/>
        </p:nvGraphicFramePr>
        <p:xfrm>
          <a:off x="2619375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AC54978-D344-D743-A26F-2C750B4AD24E}"/>
              </a:ext>
            </a:extLst>
          </p:cNvPr>
          <p:cNvGraphicFramePr>
            <a:graphicFrameLocks noGrp="1"/>
          </p:cNvGraphicFramePr>
          <p:nvPr/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8442F20-D8BB-8643-B25C-29AAA0E35C3E}"/>
              </a:ext>
            </a:extLst>
          </p:cNvPr>
          <p:cNvGraphicFramePr>
            <a:graphicFrameLocks noGrp="1"/>
          </p:cNvGraphicFramePr>
          <p:nvPr/>
        </p:nvGraphicFramePr>
        <p:xfrm>
          <a:off x="6086312" y="3757526"/>
          <a:ext cx="1372264" cy="150361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b1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b2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b3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b4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D078770-0303-B349-884C-5CCD294BB4DB}"/>
              </a:ext>
            </a:extLst>
          </p:cNvPr>
          <p:cNvGraphicFramePr>
            <a:graphicFrameLocks noGrp="1"/>
          </p:cNvGraphicFramePr>
          <p:nvPr/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C565B7-AC3C-354D-92B0-9E53649CBF9C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5532-67A5-604E-82EF-874F05ABC08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EF8CEA-39ED-8D40-B8DD-E522F1F15481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DEF8-5810-1643-94C7-49353956D733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45F98-42BF-5C46-A3FC-8BB0BCDD9583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8027A-D7BE-E346-BC73-27FF92B835E3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F9E68D-87F4-894F-8993-14C6B3725859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B7B62-0E9B-A246-A407-05E4EEB1BA28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62A41-90C4-094E-BA83-39DE58B1C776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90B733-66C8-0141-B7FE-13D34D6446F9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2B13F-AB71-9045-B718-4D463FAF61FD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D56B9-0CE2-1D44-8012-0892A16DFDA9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3092C-B0E3-7D45-B3EE-BD47BFDE0579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90A74-F5EB-B040-8BF8-E424BA74D0D3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65651-EFFD-AF41-A4B5-A4296383CAC0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C2A6-813A-6E4D-B611-C838A62026F0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C2339-E639-4C4C-9972-D59603CC3BBC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7E402F-0461-BC44-B64A-6D1D58674AA9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6BC2FC-397F-1247-AC31-9C27C17EE544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8B95F3-2B1C-8240-B059-3883A4145F97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F92B5-181B-5143-A10F-0FD57E0792E8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42C33-4701-3841-9498-4D10AC5063AE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449796-2F49-FE46-A045-DFE4A16ED900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83C73-7AA0-1042-B9D9-BC0B727FD154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DA3107-519E-944D-95D9-723A327DFBB6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E1B17F-93A6-CF41-A3E5-DD749916C97A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9010D-B280-9741-8A37-AB488D236B80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51066-5A0F-D74C-8E5A-D88B75C687A3}"/>
              </a:ext>
            </a:extLst>
          </p:cNvPr>
          <p:cNvSpPr txBox="1"/>
          <p:nvPr/>
        </p:nvSpPr>
        <p:spPr>
          <a:xfrm>
            <a:off x="190470" y="5542059"/>
            <a:ext cx="484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 ) </a:t>
            </a:r>
            <a:r>
              <a:rPr kumimoji="1" lang="ko-KR" altLang="en-US" dirty="0"/>
              <a:t>고객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번과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영화번호의</a:t>
            </a:r>
            <a:r>
              <a:rPr kumimoji="1" lang="ko-KR" altLang="en-US" dirty="0"/>
              <a:t> 상호작용</a:t>
            </a:r>
            <a:r>
              <a:rPr kumimoji="1" lang="en-US" altLang="ko-KR" dirty="0"/>
              <a:t> </a:t>
            </a:r>
            <a:r>
              <a:rPr kumimoji="1" lang="ko-KR" altLang="en-US" dirty="0"/>
              <a:t>효과는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D3F8EA-6A8C-4442-8468-2CA0F3866202}"/>
                  </a:ext>
                </a:extLst>
              </p:cNvPr>
              <p:cNvSpPr txBox="1"/>
              <p:nvPr/>
            </p:nvSpPr>
            <p:spPr>
              <a:xfrm>
                <a:off x="635116" y="5971695"/>
                <a:ext cx="5381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고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객</m:t>
                      </m:r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번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호</m:t>
                      </m:r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영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화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번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호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D3F8EA-6A8C-4442-8468-2CA0F3866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6" y="5971695"/>
                <a:ext cx="538128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849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아이디어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/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고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번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호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나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영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화번호</m:t>
                          </m:r>
                        </m:sub>
                      </m:sSub>
                      <m:r>
                        <a:rPr kumimoji="1"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ko-KR" altLang="en-US" sz="1600" i="1" smtClean="0">
                              <a:latin typeface="Cambria Math" panose="02040503050406030204" pitchFamily="18" charset="0"/>
                            </a:rPr>
                            <m:t>연</m:t>
                          </m:r>
                          <m:r>
                            <a:rPr kumimoji="1" lang="ko-KR" altLang="en-US" sz="1600" i="1">
                              <a:latin typeface="Cambria Math" panose="02040503050406030204" pitchFamily="18" charset="0"/>
                            </a:rPr>
                            <m:t>도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BE011-6EC4-9347-8A6E-F72C377744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" y="1627448"/>
                <a:ext cx="9937720" cy="404406"/>
              </a:xfrm>
              <a:prstGeom prst="rect">
                <a:avLst/>
              </a:prstGeom>
              <a:blipFill>
                <a:blip r:embed="rId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B14242F-E244-994A-8ED5-A19CBF24A0DA}"/>
              </a:ext>
            </a:extLst>
          </p:cNvPr>
          <p:cNvSpPr txBox="1"/>
          <p:nvPr/>
        </p:nvSpPr>
        <p:spPr>
          <a:xfrm>
            <a:off x="286247" y="2382106"/>
            <a:ext cx="102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상호작용도 학습시키고 싶다</a:t>
            </a:r>
            <a:r>
              <a:rPr kumimoji="1" lang="en-US" altLang="ko-Kore-KR" dirty="0"/>
              <a:t>!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상호작용을 계산하기 위한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r>
              <a:rPr kumimoji="1" lang="en-US" altLang="ko-KR" dirty="0"/>
              <a:t>(Factor)</a:t>
            </a:r>
            <a:r>
              <a:rPr kumimoji="1" lang="ko-KR" altLang="en-US" dirty="0"/>
              <a:t>을 각각 구성하자</a:t>
            </a:r>
            <a:endParaRPr kumimoji="1" lang="ko-Kore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DBFD6-25C7-784C-B90F-14D260522A49}"/>
              </a:ext>
            </a:extLst>
          </p:cNvPr>
          <p:cNvGraphicFramePr>
            <a:graphicFrameLocks noGrp="1"/>
          </p:cNvGraphicFramePr>
          <p:nvPr/>
        </p:nvGraphicFramePr>
        <p:xfrm>
          <a:off x="583758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a1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a2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a3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a4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C14A17-57F9-BC4E-9ED8-3D46D9CA9C66}"/>
              </a:ext>
            </a:extLst>
          </p:cNvPr>
          <p:cNvGraphicFramePr>
            <a:graphicFrameLocks noGrp="1"/>
          </p:cNvGraphicFramePr>
          <p:nvPr/>
        </p:nvGraphicFramePr>
        <p:xfrm>
          <a:off x="2619375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c1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c2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c3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000" dirty="0"/>
                        <a:t>c4</a:t>
                      </a:r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AC54978-D344-D743-A26F-2C750B4AD24E}"/>
              </a:ext>
            </a:extLst>
          </p:cNvPr>
          <p:cNvGraphicFramePr>
            <a:graphicFrameLocks noGrp="1"/>
          </p:cNvGraphicFramePr>
          <p:nvPr/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8442F20-D8BB-8643-B25C-29AAA0E35C3E}"/>
              </a:ext>
            </a:extLst>
          </p:cNvPr>
          <p:cNvGraphicFramePr>
            <a:graphicFrameLocks noGrp="1"/>
          </p:cNvGraphicFramePr>
          <p:nvPr/>
        </p:nvGraphicFramePr>
        <p:xfrm>
          <a:off x="6086312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D078770-0303-B349-884C-5CCD294BB4DB}"/>
              </a:ext>
            </a:extLst>
          </p:cNvPr>
          <p:cNvGraphicFramePr>
            <a:graphicFrameLocks noGrp="1"/>
          </p:cNvGraphicFramePr>
          <p:nvPr/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C565B7-AC3C-354D-92B0-9E53649CBF9C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5532-67A5-604E-82EF-874F05ABC08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EF8CEA-39ED-8D40-B8DD-E522F1F15481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DEF8-5810-1643-94C7-49353956D733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45F98-42BF-5C46-A3FC-8BB0BCDD9583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8027A-D7BE-E346-BC73-27FF92B835E3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F9E68D-87F4-894F-8993-14C6B3725859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B7B62-0E9B-A246-A407-05E4EEB1BA28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62A41-90C4-094E-BA83-39DE58B1C776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90B733-66C8-0141-B7FE-13D34D6446F9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2B13F-AB71-9045-B718-4D463FAF61FD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D56B9-0CE2-1D44-8012-0892A16DFDA9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3092C-B0E3-7D45-B3EE-BD47BFDE0579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90A74-F5EB-B040-8BF8-E424BA74D0D3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65651-EFFD-AF41-A4B5-A4296383CAC0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C2A6-813A-6E4D-B611-C838A62026F0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C2339-E639-4C4C-9972-D59603CC3BBC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7E402F-0461-BC44-B64A-6D1D58674AA9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6BC2FC-397F-1247-AC31-9C27C17EE544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8B95F3-2B1C-8240-B059-3883A4145F97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F92B5-181B-5143-A10F-0FD57E0792E8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42C33-4701-3841-9498-4D10AC5063AE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449796-2F49-FE46-A045-DFE4A16ED900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83C73-7AA0-1042-B9D9-BC0B727FD154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DA3107-519E-944D-95D9-723A327DFBB6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E1B17F-93A6-CF41-A3E5-DD749916C97A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9010D-B280-9741-8A37-AB488D236B80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51066-5A0F-D74C-8E5A-D88B75C687A3}"/>
              </a:ext>
            </a:extLst>
          </p:cNvPr>
          <p:cNvSpPr txBox="1"/>
          <p:nvPr/>
        </p:nvSpPr>
        <p:spPr>
          <a:xfrm>
            <a:off x="190470" y="5542059"/>
            <a:ext cx="511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 ) </a:t>
            </a:r>
            <a:r>
              <a:rPr kumimoji="1" lang="ko-KR" altLang="en-US" dirty="0"/>
              <a:t>고객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번과 나이 </a:t>
            </a:r>
            <a:r>
              <a:rPr kumimoji="1" lang="en-US" altLang="ko-KR" dirty="0"/>
              <a:t>0~4</a:t>
            </a:r>
            <a:r>
              <a:rPr kumimoji="1" lang="ko-KR" altLang="en-US" dirty="0"/>
              <a:t>세의 상호작용</a:t>
            </a:r>
            <a:r>
              <a:rPr kumimoji="1" lang="en-US" altLang="ko-KR" dirty="0"/>
              <a:t> </a:t>
            </a:r>
            <a:r>
              <a:rPr kumimoji="1" lang="ko-KR" altLang="en-US" dirty="0"/>
              <a:t>효과는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D3F8EA-6A8C-4442-8468-2CA0F3866202}"/>
                  </a:ext>
                </a:extLst>
              </p:cNvPr>
              <p:cNvSpPr txBox="1"/>
              <p:nvPr/>
            </p:nvSpPr>
            <p:spPr>
              <a:xfrm>
                <a:off x="635116" y="5971695"/>
                <a:ext cx="503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고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객</m:t>
                      </m:r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번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호</m:t>
                      </m:r>
                      <m:r>
                        <a:rPr kumimoji="1" lang="ko-Kore-KR" alt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나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이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D3F8EA-6A8C-4442-8468-2CA0F3866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6" y="5971695"/>
                <a:ext cx="503785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558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아이디어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상호작용</a:t>
            </a:r>
            <a:r>
              <a:rPr kumimoji="1" lang="en-US" altLang="ko-Kore-KR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행렬</a:t>
            </a:r>
            <a:endParaRPr kumimoji="1" lang="ko-Kore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DBFD6-25C7-784C-B90F-14D260522A49}"/>
              </a:ext>
            </a:extLst>
          </p:cNvPr>
          <p:cNvGraphicFramePr>
            <a:graphicFrameLocks noGrp="1"/>
          </p:cNvGraphicFramePr>
          <p:nvPr/>
        </p:nvGraphicFramePr>
        <p:xfrm>
          <a:off x="583758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C14A17-57F9-BC4E-9ED8-3D46D9CA9C66}"/>
              </a:ext>
            </a:extLst>
          </p:cNvPr>
          <p:cNvGraphicFramePr>
            <a:graphicFrameLocks noGrp="1"/>
          </p:cNvGraphicFramePr>
          <p:nvPr/>
        </p:nvGraphicFramePr>
        <p:xfrm>
          <a:off x="2619375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AC54978-D344-D743-A26F-2C750B4AD24E}"/>
              </a:ext>
            </a:extLst>
          </p:cNvPr>
          <p:cNvGraphicFramePr>
            <a:graphicFrameLocks noGrp="1"/>
          </p:cNvGraphicFramePr>
          <p:nvPr/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8442F20-D8BB-8643-B25C-29AAA0E35C3E}"/>
              </a:ext>
            </a:extLst>
          </p:cNvPr>
          <p:cNvGraphicFramePr>
            <a:graphicFrameLocks noGrp="1"/>
          </p:cNvGraphicFramePr>
          <p:nvPr/>
        </p:nvGraphicFramePr>
        <p:xfrm>
          <a:off x="6086312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D078770-0303-B349-884C-5CCD294BB4DB}"/>
              </a:ext>
            </a:extLst>
          </p:cNvPr>
          <p:cNvGraphicFramePr>
            <a:graphicFrameLocks noGrp="1"/>
          </p:cNvGraphicFramePr>
          <p:nvPr/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C565B7-AC3C-354D-92B0-9E53649CBF9C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5532-67A5-604E-82EF-874F05ABC08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EF8CEA-39ED-8D40-B8DD-E522F1F15481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DEF8-5810-1643-94C7-49353956D733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45F98-42BF-5C46-A3FC-8BB0BCDD9583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8027A-D7BE-E346-BC73-27FF92B835E3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F9E68D-87F4-894F-8993-14C6B3725859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B7B62-0E9B-A246-A407-05E4EEB1BA28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62A41-90C4-094E-BA83-39DE58B1C776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90B733-66C8-0141-B7FE-13D34D6446F9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2B13F-AB71-9045-B718-4D463FAF61FD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D56B9-0CE2-1D44-8012-0892A16DFDA9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3092C-B0E3-7D45-B3EE-BD47BFDE0579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90A74-F5EB-B040-8BF8-E424BA74D0D3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65651-EFFD-AF41-A4B5-A4296383CAC0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C2A6-813A-6E4D-B611-C838A62026F0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C2339-E639-4C4C-9972-D59603CC3BBC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7E402F-0461-BC44-B64A-6D1D58674AA9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6BC2FC-397F-1247-AC31-9C27C17EE544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8B95F3-2B1C-8240-B059-3883A4145F97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F92B5-181B-5143-A10F-0FD57E0792E8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42C33-4701-3841-9498-4D10AC5063AE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449796-2F49-FE46-A045-DFE4A16ED900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83C73-7AA0-1042-B9D9-BC0B727FD154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DA3107-519E-944D-95D9-723A327DFBB6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E1B17F-93A6-CF41-A3E5-DD749916C97A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9010D-B280-9741-8A37-AB488D236B80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D5226-3913-A447-A9EC-F24A11FE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75" y="1588172"/>
            <a:ext cx="7260365" cy="1127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9301F8-5C20-1F4E-A34E-8355BE526601}"/>
              </a:ext>
            </a:extLst>
          </p:cNvPr>
          <p:cNvSpPr txBox="1"/>
          <p:nvPr/>
        </p:nvSpPr>
        <p:spPr>
          <a:xfrm>
            <a:off x="364333" y="1385212"/>
            <a:ext cx="338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Factorization Machine</a:t>
            </a:r>
            <a:r>
              <a:rPr kumimoji="1" lang="ko-KR" altLang="en-US" b="1" dirty="0"/>
              <a:t>의 수식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5970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2B382-AC34-CE44-8C95-50A3A084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kumimoji="1" lang="en-US" altLang="ko-KR" sz="2800" dirty="0"/>
              <a:t>Factorization Machine</a:t>
            </a:r>
            <a:r>
              <a:rPr kumimoji="1" lang="ko-KR" altLang="en-US" sz="2800" dirty="0"/>
              <a:t>의 아이디어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551216AA-43DE-474A-B7CD-8D14EA41293D}"/>
              </a:ext>
            </a:extLst>
          </p:cNvPr>
          <p:cNvCxnSpPr>
            <a:cxnSpLocks/>
          </p:cNvCxnSpPr>
          <p:nvPr/>
        </p:nvCxnSpPr>
        <p:spPr>
          <a:xfrm>
            <a:off x="262030" y="3381836"/>
            <a:ext cx="2202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372E52-603D-A54D-9A7B-54F5E3C189F3}"/>
              </a:ext>
            </a:extLst>
          </p:cNvPr>
          <p:cNvSpPr txBox="1"/>
          <p:nvPr/>
        </p:nvSpPr>
        <p:spPr>
          <a:xfrm>
            <a:off x="190470" y="303794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상호작용</a:t>
            </a:r>
            <a:r>
              <a:rPr kumimoji="1" lang="en-US" altLang="ko-Kore-KR" b="1" dirty="0"/>
              <a:t> </a:t>
            </a:r>
            <a:r>
              <a:rPr kumimoji="1" lang="ko-KR" altLang="en-US" b="1" dirty="0" err="1"/>
              <a:t>임베딩</a:t>
            </a:r>
            <a:r>
              <a:rPr kumimoji="1" lang="ko-KR" altLang="en-US" b="1" dirty="0"/>
              <a:t> 행렬</a:t>
            </a:r>
            <a:endParaRPr kumimoji="1" lang="ko-Kore-KR" altLang="en-US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CDBFD6-25C7-784C-B90F-14D260522A49}"/>
              </a:ext>
            </a:extLst>
          </p:cNvPr>
          <p:cNvGraphicFramePr>
            <a:graphicFrameLocks noGrp="1"/>
          </p:cNvGraphicFramePr>
          <p:nvPr/>
        </p:nvGraphicFramePr>
        <p:xfrm>
          <a:off x="583758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4C14A17-57F9-BC4E-9ED8-3D46D9CA9C66}"/>
              </a:ext>
            </a:extLst>
          </p:cNvPr>
          <p:cNvGraphicFramePr>
            <a:graphicFrameLocks noGrp="1"/>
          </p:cNvGraphicFramePr>
          <p:nvPr/>
        </p:nvGraphicFramePr>
        <p:xfrm>
          <a:off x="2619375" y="3757526"/>
          <a:ext cx="1372264" cy="1513805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AC54978-D344-D743-A26F-2C750B4AD24E}"/>
              </a:ext>
            </a:extLst>
          </p:cNvPr>
          <p:cNvGraphicFramePr>
            <a:graphicFrameLocks noGrp="1"/>
          </p:cNvGraphicFramePr>
          <p:nvPr/>
        </p:nvGraphicFramePr>
        <p:xfrm>
          <a:off x="4368749" y="3757526"/>
          <a:ext cx="1372264" cy="6096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78442F20-D8BB-8643-B25C-29AAA0E35C3E}"/>
              </a:ext>
            </a:extLst>
          </p:cNvPr>
          <p:cNvGraphicFramePr>
            <a:graphicFrameLocks noGrp="1"/>
          </p:cNvGraphicFramePr>
          <p:nvPr/>
        </p:nvGraphicFramePr>
        <p:xfrm>
          <a:off x="6086312" y="3757526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294605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D078770-0303-B349-884C-5CCD294BB4DB}"/>
              </a:ext>
            </a:extLst>
          </p:cNvPr>
          <p:cNvGraphicFramePr>
            <a:graphicFrameLocks noGrp="1"/>
          </p:cNvGraphicFramePr>
          <p:nvPr/>
        </p:nvGraphicFramePr>
        <p:xfrm>
          <a:off x="8061524" y="3745828"/>
          <a:ext cx="1372264" cy="15240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43066">
                  <a:extLst>
                    <a:ext uri="{9D8B030D-6E8A-4147-A177-3AD203B41FA5}">
                      <a16:colId xmlns:a16="http://schemas.microsoft.com/office/drawing/2014/main" val="4212381959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100406155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2929483637"/>
                    </a:ext>
                  </a:extLst>
                </a:gridCol>
                <a:gridCol w="343066">
                  <a:extLst>
                    <a:ext uri="{9D8B030D-6E8A-4147-A177-3AD203B41FA5}">
                      <a16:colId xmlns:a16="http://schemas.microsoft.com/office/drawing/2014/main" val="3911778516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34096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40995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89436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1382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515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C565B7-AC3C-354D-92B0-9E53649CBF9C}"/>
              </a:ext>
            </a:extLst>
          </p:cNvPr>
          <p:cNvSpPr txBox="1"/>
          <p:nvPr/>
        </p:nvSpPr>
        <p:spPr>
          <a:xfrm>
            <a:off x="532379" y="340727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3"/>
                </a:solidFill>
              </a:rPr>
              <a:t>고객번호</a:t>
            </a:r>
            <a:endParaRPr kumimoji="1" lang="ko-Kore-KR" altLang="en-US" sz="16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95532-67A5-604E-82EF-874F05ABC089}"/>
              </a:ext>
            </a:extLst>
          </p:cNvPr>
          <p:cNvSpPr txBox="1"/>
          <p:nvPr/>
        </p:nvSpPr>
        <p:spPr>
          <a:xfrm>
            <a:off x="293829" y="375116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EF8CEA-39ED-8D40-B8DD-E522F1F15481}"/>
              </a:ext>
            </a:extLst>
          </p:cNvPr>
          <p:cNvSpPr txBox="1"/>
          <p:nvPr/>
        </p:nvSpPr>
        <p:spPr>
          <a:xfrm>
            <a:off x="293829" y="40678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C6DEF8-5810-1643-94C7-49353956D733}"/>
              </a:ext>
            </a:extLst>
          </p:cNvPr>
          <p:cNvSpPr txBox="1"/>
          <p:nvPr/>
        </p:nvSpPr>
        <p:spPr>
          <a:xfrm>
            <a:off x="293829" y="43751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745F98-42BF-5C46-A3FC-8BB0BCDD9583}"/>
              </a:ext>
            </a:extLst>
          </p:cNvPr>
          <p:cNvSpPr txBox="1"/>
          <p:nvPr/>
        </p:nvSpPr>
        <p:spPr>
          <a:xfrm>
            <a:off x="95057" y="497465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943</a:t>
            </a:r>
            <a:endParaRPr kumimoji="1" lang="ko-Kore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58027A-D7BE-E346-BC73-27FF92B835E3}"/>
              </a:ext>
            </a:extLst>
          </p:cNvPr>
          <p:cNvSpPr txBox="1"/>
          <p:nvPr/>
        </p:nvSpPr>
        <p:spPr>
          <a:xfrm>
            <a:off x="260165" y="4692313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F9E68D-87F4-894F-8993-14C6B3725859}"/>
              </a:ext>
            </a:extLst>
          </p:cNvPr>
          <p:cNvSpPr txBox="1"/>
          <p:nvPr/>
        </p:nvSpPr>
        <p:spPr>
          <a:xfrm>
            <a:off x="2164981" y="3781043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0~4</a:t>
            </a:r>
            <a:endParaRPr kumimoji="1" lang="ko-Kore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B7B62-0E9B-A246-A407-05E4EEB1BA28}"/>
              </a:ext>
            </a:extLst>
          </p:cNvPr>
          <p:cNvSpPr txBox="1"/>
          <p:nvPr/>
        </p:nvSpPr>
        <p:spPr>
          <a:xfrm>
            <a:off x="2164981" y="4097726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5~9</a:t>
            </a:r>
            <a:endParaRPr kumimoji="1" lang="ko-Kore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62A41-90C4-094E-BA83-39DE58B1C776}"/>
              </a:ext>
            </a:extLst>
          </p:cNvPr>
          <p:cNvSpPr txBox="1"/>
          <p:nvPr/>
        </p:nvSpPr>
        <p:spPr>
          <a:xfrm>
            <a:off x="1995064" y="4388070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10~14</a:t>
            </a:r>
            <a:endParaRPr kumimoji="1" lang="ko-Kore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90B733-66C8-0141-B7FE-13D34D6446F9}"/>
              </a:ext>
            </a:extLst>
          </p:cNvPr>
          <p:cNvSpPr txBox="1"/>
          <p:nvPr/>
        </p:nvSpPr>
        <p:spPr>
          <a:xfrm>
            <a:off x="1995064" y="5004527"/>
            <a:ext cx="631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dirty="0"/>
              <a:t>6</a:t>
            </a:r>
            <a:r>
              <a:rPr kumimoji="1" lang="en-US" altLang="ko-KR" sz="1200" dirty="0"/>
              <a:t>5~69</a:t>
            </a:r>
            <a:endParaRPr kumimoji="1" lang="ko-Kore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2B13F-AB71-9045-B718-4D463FAF61FD}"/>
              </a:ext>
            </a:extLst>
          </p:cNvPr>
          <p:cNvSpPr txBox="1"/>
          <p:nvPr/>
        </p:nvSpPr>
        <p:spPr>
          <a:xfrm>
            <a:off x="2328487" y="4722188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/>
              <a:t>…</a:t>
            </a:r>
            <a:endParaRPr kumimoji="1" lang="ko-Kore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D56B9-0CE2-1D44-8012-0892A16DFDA9}"/>
              </a:ext>
            </a:extLst>
          </p:cNvPr>
          <p:cNvSpPr txBox="1"/>
          <p:nvPr/>
        </p:nvSpPr>
        <p:spPr>
          <a:xfrm>
            <a:off x="2559008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4"/>
                </a:solidFill>
              </a:rPr>
              <a:t>나이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3092C-B0E3-7D45-B3EE-BD47BFDE0579}"/>
              </a:ext>
            </a:extLst>
          </p:cNvPr>
          <p:cNvSpPr txBox="1"/>
          <p:nvPr/>
        </p:nvSpPr>
        <p:spPr>
          <a:xfrm>
            <a:off x="4253892" y="34152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5"/>
                </a:solidFill>
              </a:rPr>
              <a:t>성별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90A74-F5EB-B040-8BF8-E424BA74D0D3}"/>
              </a:ext>
            </a:extLst>
          </p:cNvPr>
          <p:cNvSpPr txBox="1"/>
          <p:nvPr/>
        </p:nvSpPr>
        <p:spPr>
          <a:xfrm>
            <a:off x="5954862" y="338183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6"/>
                </a:solidFill>
              </a:rPr>
              <a:t>영화번호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965651-EFFD-AF41-A4B5-A4296383CAC0}"/>
              </a:ext>
            </a:extLst>
          </p:cNvPr>
          <p:cNvSpPr txBox="1"/>
          <p:nvPr/>
        </p:nvSpPr>
        <p:spPr>
          <a:xfrm>
            <a:off x="7930022" y="33701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600" b="1" dirty="0">
                <a:solidFill>
                  <a:schemeClr val="accent2"/>
                </a:solidFill>
              </a:rPr>
              <a:t>연도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59C2A6-813A-6E4D-B611-C838A62026F0}"/>
              </a:ext>
            </a:extLst>
          </p:cNvPr>
          <p:cNvSpPr txBox="1"/>
          <p:nvPr/>
        </p:nvSpPr>
        <p:spPr>
          <a:xfrm>
            <a:off x="4048595" y="3757006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남</a:t>
            </a:r>
            <a:endParaRPr kumimoji="1" lang="ko-Kore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BC2339-E639-4C4C-9972-D59603CC3BBC}"/>
              </a:ext>
            </a:extLst>
          </p:cNvPr>
          <p:cNvSpPr txBox="1"/>
          <p:nvPr/>
        </p:nvSpPr>
        <p:spPr>
          <a:xfrm>
            <a:off x="4048595" y="407368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녀</a:t>
            </a:r>
            <a:endParaRPr kumimoji="1" lang="ko-Kore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7E402F-0461-BC44-B64A-6D1D58674AA9}"/>
              </a:ext>
            </a:extLst>
          </p:cNvPr>
          <p:cNvSpPr txBox="1"/>
          <p:nvPr/>
        </p:nvSpPr>
        <p:spPr>
          <a:xfrm>
            <a:off x="5819745" y="37538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endParaRPr kumimoji="1" lang="ko-Kore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6BC2FC-397F-1247-AC31-9C27C17EE544}"/>
              </a:ext>
            </a:extLst>
          </p:cNvPr>
          <p:cNvSpPr txBox="1"/>
          <p:nvPr/>
        </p:nvSpPr>
        <p:spPr>
          <a:xfrm>
            <a:off x="5819745" y="40705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2</a:t>
            </a:r>
            <a:endParaRPr kumimoji="1" lang="ko-Kore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88B95F3-2B1C-8240-B059-3883A4145F97}"/>
              </a:ext>
            </a:extLst>
          </p:cNvPr>
          <p:cNvSpPr txBox="1"/>
          <p:nvPr/>
        </p:nvSpPr>
        <p:spPr>
          <a:xfrm>
            <a:off x="5819745" y="43778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3</a:t>
            </a:r>
            <a:endParaRPr kumimoji="1" lang="ko-Kore-KR" alt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22F92B5-181B-5143-A10F-0FD57E0792E8}"/>
              </a:ext>
            </a:extLst>
          </p:cNvPr>
          <p:cNvSpPr txBox="1"/>
          <p:nvPr/>
        </p:nvSpPr>
        <p:spPr>
          <a:xfrm>
            <a:off x="5521586" y="497730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1682</a:t>
            </a:r>
            <a:endParaRPr kumimoji="1" lang="ko-Kore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442C33-4701-3841-9498-4D10AC5063AE}"/>
              </a:ext>
            </a:extLst>
          </p:cNvPr>
          <p:cNvSpPr txBox="1"/>
          <p:nvPr/>
        </p:nvSpPr>
        <p:spPr>
          <a:xfrm>
            <a:off x="5786081" y="4694966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449796-2F49-FE46-A045-DFE4A16ED900}"/>
              </a:ext>
            </a:extLst>
          </p:cNvPr>
          <p:cNvSpPr txBox="1"/>
          <p:nvPr/>
        </p:nvSpPr>
        <p:spPr>
          <a:xfrm>
            <a:off x="7456465" y="373553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ore-KR" sz="1400" dirty="0"/>
              <a:t>1</a:t>
            </a:r>
            <a:r>
              <a:rPr kumimoji="1" lang="en-US" altLang="ko-KR" sz="1400" dirty="0"/>
              <a:t>922</a:t>
            </a:r>
            <a:endParaRPr kumimoji="1" lang="ko-Kore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A83C73-7AA0-1042-B9D9-BC0B727FD154}"/>
              </a:ext>
            </a:extLst>
          </p:cNvPr>
          <p:cNvSpPr txBox="1"/>
          <p:nvPr/>
        </p:nvSpPr>
        <p:spPr>
          <a:xfrm>
            <a:off x="7456465" y="405221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1923</a:t>
            </a:r>
            <a:endParaRPr kumimoji="1" lang="ko-Kore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DA3107-519E-944D-95D9-723A327DFBB6}"/>
              </a:ext>
            </a:extLst>
          </p:cNvPr>
          <p:cNvSpPr txBox="1"/>
          <p:nvPr/>
        </p:nvSpPr>
        <p:spPr>
          <a:xfrm>
            <a:off x="7456465" y="435954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1924</a:t>
            </a:r>
            <a:endParaRPr kumimoji="1" lang="ko-Kore-KR" alt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E1B17F-93A6-CF41-A3E5-DD749916C97A}"/>
              </a:ext>
            </a:extLst>
          </p:cNvPr>
          <p:cNvSpPr txBox="1"/>
          <p:nvPr/>
        </p:nvSpPr>
        <p:spPr>
          <a:xfrm>
            <a:off x="7456465" y="495901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1998</a:t>
            </a:r>
            <a:endParaRPr kumimoji="1" lang="ko-Kore-KR" alt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89010D-B280-9741-8A37-AB488D236B80}"/>
              </a:ext>
            </a:extLst>
          </p:cNvPr>
          <p:cNvSpPr txBox="1"/>
          <p:nvPr/>
        </p:nvSpPr>
        <p:spPr>
          <a:xfrm>
            <a:off x="7720960" y="4676677"/>
            <a:ext cx="317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1400" dirty="0"/>
              <a:t>…</a:t>
            </a:r>
            <a:endParaRPr kumimoji="1" lang="ko-Kore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D5226-3913-A447-A9EC-F24A11FED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75" y="1588172"/>
            <a:ext cx="7260365" cy="1127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9301F8-5C20-1F4E-A34E-8355BE526601}"/>
              </a:ext>
            </a:extLst>
          </p:cNvPr>
          <p:cNvSpPr txBox="1"/>
          <p:nvPr/>
        </p:nvSpPr>
        <p:spPr>
          <a:xfrm>
            <a:off x="364333" y="1385212"/>
            <a:ext cx="3382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/>
              <a:t>Factorization Machine</a:t>
            </a:r>
            <a:r>
              <a:rPr kumimoji="1" lang="ko-KR" altLang="en-US" b="1" dirty="0"/>
              <a:t>의 수식</a:t>
            </a:r>
            <a:endParaRPr kumimoji="1" lang="ko-Kore-KR" altLang="en-US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6ADC34-0C40-A04A-AAD5-748337770DC8}"/>
              </a:ext>
            </a:extLst>
          </p:cNvPr>
          <p:cNvSpPr txBox="1"/>
          <p:nvPr/>
        </p:nvSpPr>
        <p:spPr>
          <a:xfrm>
            <a:off x="190470" y="5398935"/>
            <a:ext cx="962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Q ) </a:t>
            </a:r>
            <a:r>
              <a:rPr kumimoji="1" lang="ko-KR" altLang="en-US" dirty="0"/>
              <a:t>나이가 </a:t>
            </a:r>
            <a:r>
              <a:rPr kumimoji="1" lang="en-US" altLang="ko-KR" dirty="0"/>
              <a:t>13</a:t>
            </a:r>
            <a:r>
              <a:rPr kumimoji="1" lang="ko-KR" altLang="en-US" dirty="0"/>
              <a:t>세인 여성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 고객이 </a:t>
            </a:r>
            <a:r>
              <a:rPr kumimoji="1" lang="en-US" altLang="ko-KR" dirty="0"/>
              <a:t>1922</a:t>
            </a:r>
            <a:r>
              <a:rPr kumimoji="1" lang="ko-KR" altLang="en-US" dirty="0"/>
              <a:t>년에 출시한 액션 영화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번에 대한 상호작용 효과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F3194E-C2FD-EA41-8190-08107B21098F}"/>
                  </a:ext>
                </a:extLst>
              </p:cNvPr>
              <p:cNvSpPr txBox="1"/>
              <p:nvPr/>
            </p:nvSpPr>
            <p:spPr>
              <a:xfrm>
                <a:off x="293829" y="5851534"/>
                <a:ext cx="9627572" cy="731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ore-KR" altLang="en-US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나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이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~14</m:t>
                          </m:r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세</m:t>
                          </m:r>
                        </m:sub>
                      </m:sSub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kumimoji="1" lang="ko-Kore-KR" altLang="en-US" i="1">
                          <a:latin typeface="Cambria Math" panose="02040503050406030204" pitchFamily="18" charset="0"/>
                        </a:rPr>
                        <m:t>고</m:t>
                      </m:r>
                      <m:sSub>
                        <m:sSubPr>
                          <m:ctrlPr>
                            <a:rPr kumimoji="1"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ore-KR" altLang="en-US" i="1">
                              <a:latin typeface="Cambria Math" panose="02040503050406030204" pitchFamily="18" charset="0"/>
                            </a:rPr>
                            <m:t>객</m:t>
                          </m:r>
                        </m:e>
                        <m:sub>
                          <m:r>
                            <a:rPr kumimoji="1"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 smtClean="0">
                          <a:latin typeface="Cambria Math" panose="02040503050406030204" pitchFamily="18" charset="0"/>
                        </a:rPr>
                        <m:t>성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별</m:t>
                          </m:r>
                        </m:e>
                        <m:sub>
                          <m:r>
                            <a:rPr kumimoji="1" lang="ko-KR" altLang="en-US" i="1">
                              <a:latin typeface="Cambria Math" panose="02040503050406030204" pitchFamily="18" charset="0"/>
                            </a:rPr>
                            <m:t>여</m:t>
                          </m:r>
                        </m:sub>
                      </m:sSub>
                      <m:r>
                        <a:rPr kumimoji="1" lang="en-US" altLang="ko-Kore-KR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kumimoji="1" lang="en-US" altLang="ko-Kore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+&lt;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영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화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&gt;+&lt;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고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객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ko-KR" altLang="en-US" i="1">
                          <a:latin typeface="Cambria Math" panose="02040503050406030204" pitchFamily="18" charset="0"/>
                        </a:rPr>
                        <m:t>연</m:t>
                      </m:r>
                      <m:sSub>
                        <m:sSub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ko-KR" altLang="en-US" i="1" smtClean="0">
                              <a:latin typeface="Cambria Math" panose="02040503050406030204" pitchFamily="18" charset="0"/>
                            </a:rPr>
                            <m:t>도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1992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&gt;+….</m:t>
                      </m:r>
                      <m:r>
                        <a:rPr kumimoji="1"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dirty="0"/>
              </a:p>
              <a:p>
                <a:r>
                  <a:rPr kumimoji="1" lang="en-US" altLang="ko-KR" dirty="0"/>
                  <a:t>=&gt; </a:t>
                </a:r>
                <a:r>
                  <a:rPr kumimoji="1" lang="ko-KR" altLang="en-US" dirty="0"/>
                  <a:t>각 </a:t>
                </a:r>
                <a:r>
                  <a:rPr kumimoji="1" lang="ko-KR" altLang="en-US" dirty="0" err="1"/>
                  <a:t>임베딩</a:t>
                </a:r>
                <a:r>
                  <a:rPr kumimoji="1" lang="ko-KR" altLang="en-US" dirty="0"/>
                  <a:t> </a:t>
                </a:r>
                <a:r>
                  <a:rPr kumimoji="1" lang="ko-KR" altLang="en-US" dirty="0" err="1"/>
                  <a:t>벡터끼리의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DOT </a:t>
                </a:r>
                <a:r>
                  <a:rPr kumimoji="1" lang="ko-KR" altLang="en-US" dirty="0"/>
                  <a:t>연산의 합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6F3194E-C2FD-EA41-8190-08107B21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29" y="5851534"/>
                <a:ext cx="9627572" cy="731995"/>
              </a:xfrm>
              <a:prstGeom prst="rect">
                <a:avLst/>
              </a:prstGeom>
              <a:blipFill>
                <a:blip r:embed="rId3"/>
                <a:stretch>
                  <a:fillRect l="-395" b="-1206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8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re-KR" altLang="en-US" sz="3200" dirty="0"/>
              <a:t>머신러닝</a:t>
            </a:r>
            <a:r>
              <a:rPr lang="ko-KR" altLang="en-US" sz="3200" dirty="0"/>
              <a:t> 모델의 개발 과정</a:t>
            </a:r>
            <a:endParaRPr lang="ko-Kore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D56FD5-C4D3-DF4B-9676-079CC8A0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3" y="2170191"/>
            <a:ext cx="6033494" cy="38751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FDD6D5-60B7-E846-908B-29C82F78573E}"/>
              </a:ext>
            </a:extLst>
          </p:cNvPr>
          <p:cNvSpPr txBox="1"/>
          <p:nvPr/>
        </p:nvSpPr>
        <p:spPr>
          <a:xfrm>
            <a:off x="977153" y="1335741"/>
            <a:ext cx="715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Trial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Error </a:t>
            </a:r>
            <a:r>
              <a:rPr kumimoji="1" lang="ko-KR" altLang="en-US" dirty="0"/>
              <a:t>방식으로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많은 실험을 반복해가며 모델을 개발해야 함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51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추천 시스템 평가 방식</a:t>
            </a:r>
            <a:endParaRPr lang="ko-Kore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3EDD6-BFD4-444A-81D2-8474D193CDDD}"/>
              </a:ext>
            </a:extLst>
          </p:cNvPr>
          <p:cNvSpPr txBox="1"/>
          <p:nvPr/>
        </p:nvSpPr>
        <p:spPr>
          <a:xfrm>
            <a:off x="838200" y="1374648"/>
            <a:ext cx="3172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1</a:t>
            </a:r>
            <a:r>
              <a:rPr kumimoji="1" lang="en-US" altLang="ko-KR" sz="2400" b="1" dirty="0"/>
              <a:t>.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Offline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Evaluation</a:t>
            </a:r>
            <a:endParaRPr kumimoji="1" lang="ko-Kore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92DADA-4B05-5A4C-BEA8-3F6B8FDA8464}"/>
              </a:ext>
            </a:extLst>
          </p:cNvPr>
          <p:cNvSpPr txBox="1"/>
          <p:nvPr/>
        </p:nvSpPr>
        <p:spPr>
          <a:xfrm>
            <a:off x="882828" y="3563354"/>
            <a:ext cx="3127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2.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/>
              <a:t>Online Evaluation</a:t>
            </a:r>
            <a:endParaRPr kumimoji="1" lang="ko-Kore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F57EAF-342F-E340-8179-03D266FFCBC0}"/>
              </a:ext>
            </a:extLst>
          </p:cNvPr>
          <p:cNvSpPr txBox="1"/>
          <p:nvPr/>
        </p:nvSpPr>
        <p:spPr>
          <a:xfrm>
            <a:off x="1281912" y="1847322"/>
            <a:ext cx="494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과거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Interaction </a:t>
            </a:r>
            <a:r>
              <a:rPr kumimoji="1" lang="ko-KR" altLang="en-US" dirty="0"/>
              <a:t>기록을 바탕으로 모델을 평가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6EFCE-1BA2-7D42-B6B1-389BFA2AADF6}"/>
              </a:ext>
            </a:extLst>
          </p:cNvPr>
          <p:cNvSpPr txBox="1"/>
          <p:nvPr/>
        </p:nvSpPr>
        <p:spPr>
          <a:xfrm>
            <a:off x="1281912" y="4034818"/>
            <a:ext cx="9802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모델을 배포하여 고객들의 실제 피드백을 바탕으로 평가</a:t>
            </a:r>
            <a:r>
              <a:rPr kumimoji="1" lang="en-US" altLang="ko-KR" dirty="0"/>
              <a:t> ( A/B Test)</a:t>
            </a:r>
          </a:p>
          <a:p>
            <a:r>
              <a:rPr kumimoji="1" lang="en-US" altLang="ko-Kore-KR" dirty="0"/>
              <a:t>A/B Test : </a:t>
            </a:r>
            <a:r>
              <a:rPr kumimoji="1" lang="ko-KR" altLang="en-US" dirty="0"/>
              <a:t>기존 모델</a:t>
            </a:r>
            <a:r>
              <a:rPr kumimoji="1" lang="en-US" altLang="ko-KR" dirty="0"/>
              <a:t>(A)</a:t>
            </a:r>
            <a:r>
              <a:rPr kumimoji="1" lang="ko-KR" altLang="en-US" dirty="0"/>
              <a:t>과 변형 모델</a:t>
            </a:r>
            <a:r>
              <a:rPr kumimoji="1" lang="en-US" altLang="ko-KR" dirty="0"/>
              <a:t>(B)</a:t>
            </a:r>
            <a:r>
              <a:rPr kumimoji="1" lang="ko-KR" altLang="en-US" dirty="0"/>
              <a:t>을 동시에 고객에게 노출하여 평가하는 종합 대조 실험</a:t>
            </a:r>
            <a:endParaRPr kumimoji="1" lang="ko-Kore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761FD0-1E37-994D-8D61-2A262125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11" y="2251986"/>
            <a:ext cx="8055189" cy="11770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698B5E-5467-0044-A9FF-C442C8CFD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12" y="4681149"/>
            <a:ext cx="3186544" cy="18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4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Offline</a:t>
            </a:r>
            <a:r>
              <a:rPr lang="ko-KR" altLang="en-US" sz="3200" dirty="0"/>
              <a:t> 평가 지표</a:t>
            </a:r>
            <a:endParaRPr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28668-B375-5D4D-AF7E-9CFC59C46E16}"/>
              </a:ext>
            </a:extLst>
          </p:cNvPr>
          <p:cNvSpPr txBox="1"/>
          <p:nvPr/>
        </p:nvSpPr>
        <p:spPr>
          <a:xfrm>
            <a:off x="320222" y="1346662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Precision@K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  추천 아이템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개 중 실제로 고객이 구매한 아이템의 수</a:t>
            </a:r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63CCD-FAB8-9544-8322-316CCBA4D82C}"/>
              </a:ext>
            </a:extLst>
          </p:cNvPr>
          <p:cNvSpPr txBox="1"/>
          <p:nvPr/>
        </p:nvSpPr>
        <p:spPr>
          <a:xfrm>
            <a:off x="320220" y="2327508"/>
            <a:ext cx="6333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MRR@K</a:t>
            </a:r>
            <a:r>
              <a:rPr kumimoji="1" lang="ko-KR" altLang="en-US" dirty="0"/>
              <a:t> </a:t>
            </a:r>
            <a:r>
              <a:rPr kumimoji="1" lang="en-US" altLang="ko-KR" dirty="0"/>
              <a:t>(Mean Reciprocal Rank)</a:t>
            </a:r>
          </a:p>
          <a:p>
            <a:r>
              <a:rPr kumimoji="1" lang="ko-KR" altLang="en-US" dirty="0"/>
              <a:t>   </a:t>
            </a:r>
            <a:r>
              <a:rPr kumimoji="1" lang="en-US" altLang="ko-KR" dirty="0"/>
              <a:t>&lt;</a:t>
            </a:r>
            <a:r>
              <a:rPr kumimoji="1" lang="ko-KR" altLang="en-US" dirty="0" err="1"/>
              <a:t>추천되어야</a:t>
            </a:r>
            <a:r>
              <a:rPr kumimoji="1" lang="ko-KR" altLang="en-US" dirty="0"/>
              <a:t> 하는 상품 </a:t>
            </a:r>
            <a:r>
              <a:rPr kumimoji="1" lang="en-US" altLang="ko-KR" dirty="0"/>
              <a:t>K</a:t>
            </a:r>
            <a:r>
              <a:rPr kumimoji="1" lang="ko-KR" altLang="en-US" dirty="0"/>
              <a:t>개의 순위가 얼마나 밀렸는가</a:t>
            </a:r>
            <a:r>
              <a:rPr kumimoji="1" lang="en-US" altLang="ko-KR" dirty="0"/>
              <a:t>?&gt;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1A38B-4DBC-B047-84DC-2F44F7FEB49F}"/>
              </a:ext>
            </a:extLst>
          </p:cNvPr>
          <p:cNvSpPr txBox="1"/>
          <p:nvPr/>
        </p:nvSpPr>
        <p:spPr>
          <a:xfrm>
            <a:off x="320220" y="3322491"/>
            <a:ext cx="11551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NDCG@K</a:t>
            </a:r>
            <a:r>
              <a:rPr kumimoji="1" lang="ko-KR" altLang="en-US" dirty="0"/>
              <a:t>  </a:t>
            </a:r>
            <a:r>
              <a:rPr kumimoji="1" lang="en-US" altLang="ko-KR" dirty="0"/>
              <a:t>(Normalized Discounted Cumulative Gain)</a:t>
            </a:r>
          </a:p>
          <a:p>
            <a:r>
              <a:rPr kumimoji="1" lang="en-US" altLang="ko-KR" dirty="0"/>
              <a:t>   </a:t>
            </a:r>
            <a:r>
              <a:rPr kumimoji="1" lang="ko-KR" altLang="en-US" dirty="0"/>
              <a:t>이상적인 추천 결과로부터 구할 수 있는 최대 가능 스코어를 기준으로 </a:t>
            </a:r>
            <a:r>
              <a:rPr kumimoji="1" lang="ko-KR" altLang="en-US" dirty="0" err="1"/>
              <a:t>정규화한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관련 아이템 순위에 </a:t>
            </a:r>
            <a:r>
              <a:rPr kumimoji="1" lang="ko-KR" altLang="en-US" dirty="0" err="1"/>
              <a:t>역로그</a:t>
            </a:r>
            <a:endParaRPr kumimoji="1" lang="en-US" altLang="ko-KR" dirty="0"/>
          </a:p>
          <a:p>
            <a:r>
              <a:rPr kumimoji="1" lang="ko-KR" altLang="en-US" dirty="0"/>
              <a:t>   가중치를 반영하여 계산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AC384-DF5F-D34F-9349-7C15FE135229}"/>
              </a:ext>
            </a:extLst>
          </p:cNvPr>
          <p:cNvSpPr txBox="1"/>
          <p:nvPr/>
        </p:nvSpPr>
        <p:spPr>
          <a:xfrm>
            <a:off x="320220" y="5665465"/>
            <a:ext cx="6304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AP@K</a:t>
            </a:r>
            <a:r>
              <a:rPr kumimoji="1" lang="ko-KR" altLang="en-US" dirty="0"/>
              <a:t>  </a:t>
            </a:r>
            <a:r>
              <a:rPr kumimoji="1" lang="en-US" altLang="ko-KR" dirty="0"/>
              <a:t>(Average Precision)</a:t>
            </a:r>
          </a:p>
          <a:p>
            <a:r>
              <a:rPr kumimoji="1" lang="en-US" altLang="ko-KR" dirty="0"/>
              <a:t>   </a:t>
            </a:r>
            <a:r>
              <a:rPr kumimoji="1" lang="ko-KR" altLang="en-US" dirty="0"/>
              <a:t>모든 관련 아이템의 순위 중 </a:t>
            </a:r>
            <a:r>
              <a:rPr kumimoji="1" lang="en-US" altLang="ko-KR" dirty="0"/>
              <a:t>Top-K </a:t>
            </a:r>
            <a:r>
              <a:rPr kumimoji="1" lang="ko-KR" altLang="en-US" dirty="0"/>
              <a:t>아이템의 평균 정밀도</a:t>
            </a:r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4068C-683C-E24F-A479-3A2AB9E9B64D}"/>
                  </a:ext>
                </a:extLst>
              </p:cNvPr>
              <p:cNvSpPr txBox="1"/>
              <p:nvPr/>
            </p:nvSpPr>
            <p:spPr>
              <a:xfrm>
                <a:off x="7222435" y="2348882"/>
                <a:ext cx="201439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𝑀𝑅𝑅</m:t>
                      </m:r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ko-Kore-KR" i="1">
                                  <a:latin typeface="Cambria Math" panose="02040503050406030204" pitchFamily="18" charset="0"/>
                                </a:rPr>
                                <m:t>𝑟𝑎𝑛</m:t>
                              </m:r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kumimoji="1" lang="ko-Kore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14068C-683C-E24F-A479-3A2AB9E9B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435" y="2348882"/>
                <a:ext cx="2014398" cy="778931"/>
              </a:xfrm>
              <a:prstGeom prst="rect">
                <a:avLst/>
              </a:prstGeom>
              <a:blipFill>
                <a:blip r:embed="rId2"/>
                <a:stretch>
                  <a:fillRect l="-1258" t="-111290" b="-17419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0A615-D284-6C4C-9F18-A0B9A517758D}"/>
                  </a:ext>
                </a:extLst>
              </p:cNvPr>
              <p:cNvSpPr txBox="1"/>
              <p:nvPr/>
            </p:nvSpPr>
            <p:spPr>
              <a:xfrm>
                <a:off x="740885" y="4594473"/>
                <a:ext cx="4160178" cy="819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𝑛𝐷𝐶𝐺</m:t>
                      </m:r>
                      <m:d>
                        <m:d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e>
                      </m:d>
                      <m:r>
                        <a:rPr kumimoji="1" lang="en-US" altLang="ko-Kore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kumimoji="1" lang="en-US" altLang="ko-Kore-KR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sub>
                        <m:sup/>
                        <m:e>
                          <m:f>
                            <m:fPr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ore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kumimoji="1" lang="en-US" altLang="ko-Kore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kumimoji="1" lang="en-US" altLang="ko-Kore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ko-Kore-KR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kumimoji="1" lang="en-US" altLang="ko-Kore-KR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ko-Kore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80A615-D284-6C4C-9F18-A0B9A5177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85" y="4594473"/>
                <a:ext cx="4160178" cy="819070"/>
              </a:xfrm>
              <a:prstGeom prst="rect">
                <a:avLst/>
              </a:prstGeom>
              <a:blipFill>
                <a:blip r:embed="rId3"/>
                <a:stretch>
                  <a:fillRect l="-304" t="-106154" b="-16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4EFAFB69-8AB4-1F48-BA0E-C21911236E6E}"/>
              </a:ext>
            </a:extLst>
          </p:cNvPr>
          <p:cNvSpPr/>
          <p:nvPr/>
        </p:nvSpPr>
        <p:spPr>
          <a:xfrm>
            <a:off x="8025000" y="4325665"/>
            <a:ext cx="3846780" cy="1259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38067-BFEA-014D-BFB6-4B6B09426168}"/>
              </a:ext>
            </a:extLst>
          </p:cNvPr>
          <p:cNvSpPr txBox="1"/>
          <p:nvPr/>
        </p:nvSpPr>
        <p:spPr>
          <a:xfrm>
            <a:off x="8177356" y="4770977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검색시스템의</a:t>
            </a:r>
            <a:r>
              <a:rPr kumimoji="1" lang="ko-KR" altLang="en-US" dirty="0"/>
              <a:t> 평가 기준과 유사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058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59AFBB4-42DC-7442-BD8F-1D664DE0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40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Offline</a:t>
            </a:r>
            <a:r>
              <a:rPr lang="ko-KR" altLang="en-US" sz="3200" dirty="0"/>
              <a:t> 평가 지표</a:t>
            </a:r>
            <a:endParaRPr lang="ko-Kore-KR" alt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28668-B375-5D4D-AF7E-9CFC59C46E16}"/>
              </a:ext>
            </a:extLst>
          </p:cNvPr>
          <p:cNvSpPr txBox="1"/>
          <p:nvPr/>
        </p:nvSpPr>
        <p:spPr>
          <a:xfrm>
            <a:off x="308565" y="3671566"/>
            <a:ext cx="137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Diversity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6178F0-E73A-E74D-B6A4-864D6AE5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97" y="3207413"/>
            <a:ext cx="8463486" cy="1469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0282D4-99DF-3342-9CD3-D529C2D6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20" y="1365576"/>
            <a:ext cx="7633359" cy="16481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2EFB78-7D0C-7241-A356-8E6DF9104C64}"/>
              </a:ext>
            </a:extLst>
          </p:cNvPr>
          <p:cNvSpPr txBox="1"/>
          <p:nvPr/>
        </p:nvSpPr>
        <p:spPr>
          <a:xfrm>
            <a:off x="245567" y="1880545"/>
            <a:ext cx="1498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Coverage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4847A2B0-CA69-1546-A4A4-F8130DF3F55D}"/>
              </a:ext>
            </a:extLst>
          </p:cNvPr>
          <p:cNvCxnSpPr/>
          <p:nvPr/>
        </p:nvCxnSpPr>
        <p:spPr>
          <a:xfrm>
            <a:off x="308565" y="3088676"/>
            <a:ext cx="107437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397C1EE-1960-974D-BEE5-58EEDFF03E6D}"/>
              </a:ext>
            </a:extLst>
          </p:cNvPr>
          <p:cNvCxnSpPr>
            <a:cxnSpLocks/>
          </p:cNvCxnSpPr>
          <p:nvPr/>
        </p:nvCxnSpPr>
        <p:spPr>
          <a:xfrm>
            <a:off x="253518" y="4712069"/>
            <a:ext cx="108862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74C4C2D-5DF8-9E4C-A8F2-36444D9F4D2E}"/>
              </a:ext>
            </a:extLst>
          </p:cNvPr>
          <p:cNvCxnSpPr>
            <a:cxnSpLocks/>
          </p:cNvCxnSpPr>
          <p:nvPr/>
        </p:nvCxnSpPr>
        <p:spPr>
          <a:xfrm>
            <a:off x="1900764" y="1321293"/>
            <a:ext cx="0" cy="5071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A2E77E-5409-464B-8175-5503B54644C0}"/>
              </a:ext>
            </a:extLst>
          </p:cNvPr>
          <p:cNvSpPr txBox="1"/>
          <p:nvPr/>
        </p:nvSpPr>
        <p:spPr>
          <a:xfrm>
            <a:off x="157530" y="5362999"/>
            <a:ext cx="1743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Serendipity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8F00B5-D8A8-C248-A02A-3657368C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97" y="4826872"/>
            <a:ext cx="8667930" cy="188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04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8930</TotalTime>
  <Words>3378</Words>
  <Application>Microsoft Macintosh PowerPoint</Application>
  <PresentationFormat>와이드스크린</PresentationFormat>
  <Paragraphs>565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맑은 고딕</vt:lpstr>
      <vt:lpstr>Arial</vt:lpstr>
      <vt:lpstr>Calibri</vt:lpstr>
      <vt:lpstr>Cambria Math</vt:lpstr>
      <vt:lpstr>Wingdings</vt:lpstr>
      <vt:lpstr>Office 테마</vt:lpstr>
      <vt:lpstr>PowerPoint 프레젠테이션</vt:lpstr>
      <vt:lpstr>추천 시스템의 목적</vt:lpstr>
      <vt:lpstr>추천 시스템의 목적</vt:lpstr>
      <vt:lpstr>좋은 추천 시스템의 기준</vt:lpstr>
      <vt:lpstr>좋은 추천 시스템의 기준</vt:lpstr>
      <vt:lpstr>머신러닝 모델의 개발 과정</vt:lpstr>
      <vt:lpstr>추천 시스템 평가 방식</vt:lpstr>
      <vt:lpstr>Offline 평가 지표</vt:lpstr>
      <vt:lpstr>Offline 평가 지표</vt:lpstr>
      <vt:lpstr>Online 평가 방식 예)</vt:lpstr>
      <vt:lpstr>Online 평가의 최적화 문제, Multi Armed Bandit</vt:lpstr>
      <vt:lpstr>Online 평가의 최적화 문제, Multi Armed Bandit</vt:lpstr>
      <vt:lpstr>Multi Armed Bandit의 알고리즘 (1) Epsilon Greedy</vt:lpstr>
      <vt:lpstr>Multi Armed Bandit의 알고리즘 (2) Thomson Sampling</vt:lpstr>
      <vt:lpstr>PowerPoint 프레젠테이션</vt:lpstr>
      <vt:lpstr>이번 시간부터 다룰 데이터</vt:lpstr>
      <vt:lpstr>이번 시간부터 다룰 데이터</vt:lpstr>
      <vt:lpstr>이번 시간부터 다룰 데이터</vt:lpstr>
      <vt:lpstr>우리의 목표</vt:lpstr>
      <vt:lpstr>우리의 목표</vt:lpstr>
      <vt:lpstr>가장 간단한 형태의 추천시스템 모형 : 선형회귀</vt:lpstr>
      <vt:lpstr>가장 간단한 형태의 추천시스템 모형 : 선형회귀</vt:lpstr>
      <vt:lpstr>가장 간단한 형태의 추천시스템 모형 : 선형회귀</vt:lpstr>
      <vt:lpstr>가장 간단한 형태의 추천시스템 모형 : 선형회귀</vt:lpstr>
      <vt:lpstr>가장 간단한 형태의 추천시스템 모형 : 선형회귀</vt:lpstr>
      <vt:lpstr>가장 간단한 형태의 추천시스템 모형 : 선형회귀</vt:lpstr>
      <vt:lpstr>가장 간단한 형태의 추천시스템 모형 : 선형회귀</vt:lpstr>
      <vt:lpstr>one-hot Encoding이란?</vt:lpstr>
      <vt:lpstr>one-hot Encoding의 이점</vt:lpstr>
      <vt:lpstr>명목형 변수를 위한 선형회귀</vt:lpstr>
      <vt:lpstr>명목형 변수를 위한 선형회귀</vt:lpstr>
      <vt:lpstr>명목형 변수를 위한 선형회귀</vt:lpstr>
      <vt:lpstr>명목형 변수를 위한 선형회귀</vt:lpstr>
      <vt:lpstr>다변수 선형회귀</vt:lpstr>
      <vt:lpstr>다변수 선형회귀</vt:lpstr>
      <vt:lpstr>다변수 선형회귀</vt:lpstr>
      <vt:lpstr>다변수 선형회귀</vt:lpstr>
      <vt:lpstr>다변수 선형회귀</vt:lpstr>
      <vt:lpstr>다변수 선형회귀</vt:lpstr>
      <vt:lpstr>다변수 선형회귀 with 상호작용</vt:lpstr>
      <vt:lpstr>다변수 선형회귀 with 상호작용</vt:lpstr>
      <vt:lpstr>다변수 선형회귀 with 상호작용</vt:lpstr>
      <vt:lpstr>다변수 선형회귀 with 상호작용</vt:lpstr>
      <vt:lpstr>다변수 선형회귀 with 상호작용</vt:lpstr>
      <vt:lpstr>다변수 선형회귀 with 상호작용</vt:lpstr>
      <vt:lpstr>다변수 선형회귀 with 상호작용</vt:lpstr>
      <vt:lpstr>명목형 변수를 위한 선형회귀 with 상호작용</vt:lpstr>
      <vt:lpstr>명목형 변수를 위한 선형회귀 with 상호작용</vt:lpstr>
      <vt:lpstr>명목형 변수를 위한 선형회귀 with 상호작용</vt:lpstr>
      <vt:lpstr>명목형 변수를 위한 선형회귀 with 상호작용</vt:lpstr>
      <vt:lpstr>명목형 변수를 위한 선형회귀 with 상호작용</vt:lpstr>
      <vt:lpstr>Factorization Machine의 아이디어</vt:lpstr>
      <vt:lpstr>Factorization Machine의 아이디어</vt:lpstr>
      <vt:lpstr>Factorization Machine의 아이디어</vt:lpstr>
      <vt:lpstr>Factorization Machine의 아이디어</vt:lpstr>
      <vt:lpstr>Factorization Machine의 아이디어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상재</dc:creator>
  <cp:lastModifiedBy>강 상재</cp:lastModifiedBy>
  <cp:revision>172</cp:revision>
  <dcterms:created xsi:type="dcterms:W3CDTF">2020-01-08T06:09:07Z</dcterms:created>
  <dcterms:modified xsi:type="dcterms:W3CDTF">2020-04-23T01:43:11Z</dcterms:modified>
</cp:coreProperties>
</file>